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33"/>
  </p:notesMasterIdLst>
  <p:sldIdLst>
    <p:sldId id="308" r:id="rId2"/>
    <p:sldId id="332" r:id="rId3"/>
    <p:sldId id="391" r:id="rId4"/>
    <p:sldId id="305" r:id="rId5"/>
    <p:sldId id="394" r:id="rId6"/>
    <p:sldId id="314" r:id="rId7"/>
    <p:sldId id="389" r:id="rId8"/>
    <p:sldId id="347" r:id="rId9"/>
    <p:sldId id="350" r:id="rId10"/>
    <p:sldId id="392" r:id="rId11"/>
    <p:sldId id="393" r:id="rId12"/>
    <p:sldId id="397" r:id="rId13"/>
    <p:sldId id="398" r:id="rId14"/>
    <p:sldId id="395" r:id="rId15"/>
    <p:sldId id="396" r:id="rId16"/>
    <p:sldId id="384" r:id="rId17"/>
    <p:sldId id="287" r:id="rId18"/>
    <p:sldId id="288" r:id="rId19"/>
    <p:sldId id="388" r:id="rId20"/>
    <p:sldId id="290" r:id="rId21"/>
    <p:sldId id="291" r:id="rId22"/>
    <p:sldId id="390" r:id="rId23"/>
    <p:sldId id="366" r:id="rId24"/>
    <p:sldId id="297" r:id="rId25"/>
    <p:sldId id="369" r:id="rId26"/>
    <p:sldId id="367" r:id="rId27"/>
    <p:sldId id="363" r:id="rId28"/>
    <p:sldId id="386" r:id="rId29"/>
    <p:sldId id="387" r:id="rId30"/>
    <p:sldId id="372" r:id="rId31"/>
    <p:sldId id="381" r:id="rId32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CC0000"/>
    <a:srgbClr val="353A2E"/>
    <a:srgbClr val="B2B2B2"/>
    <a:srgbClr val="C0C0C0"/>
    <a:srgbClr val="003300"/>
    <a:srgbClr val="FF3300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21F52CB-4257-4678-9E1C-59653B35C6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6D07C-E3C6-4F59-9BCA-56940D8C31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5BAE6-F5D3-4CE2-8A8B-2DD08F0378B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BF3BF-B510-477C-9F61-DD34B42ACF0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AEA48-45AF-4CC7-916D-C1E165E224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3F377-7ECE-4144-B20B-C50C0B7005C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46847-7CFB-4293-92EB-804C6C4999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3DF47-9F6B-49B6-8D1E-9D91E4CE9D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ED6FC-E9A8-4ED7-B6B6-45DA9A7570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E163A-92BA-4CE4-BE1D-A660E43AF11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00063-D5B1-452F-8D92-DC866D9AB0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193E5-3695-4CCB-AF7E-A9AF589652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E588C-137D-45BE-8689-32EF82A417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E684F1A-7793-4B0E-BCE9-CB9A5D81857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aszlo.kerekes55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jt.hu/cgi_bin/njt_doc.cgi?docid=24184.31482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njt.hu/cgi_bin/njt_doc.cgi?docid=24184.314828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jpe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njt.hu/cgi_bin/njt_doc.cgi?docid=24184.314828" TargetMode="Externa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jpe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hyperlink" Target="http://njt.hu/cgi_bin/njt_doc.cgi?docid=24184.314828" TargetMode="External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laszlo.kerekes55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jt.hu/cgi_bin/njt_doc.cgi?docid=24184.31482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jogszabalykereso.mhk.hu/cgi_bin/njt_doc.cgi?docid=23441.377629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jt.hu/cgi_bin/njt_doc.cgi?docid=24184.314828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január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0238" y="-392113"/>
            <a:ext cx="10406063" cy="764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500063" y="0"/>
            <a:ext cx="5867401" cy="1250950"/>
          </a:xfrm>
        </p:spPr>
        <p:txBody>
          <a:bodyPr lIns="92075" tIns="46038" rIns="92075" bIns="46038"/>
          <a:lstStyle/>
          <a:p>
            <a:r>
              <a:rPr lang="hu-HU" sz="3200" b="1" smtClean="0">
                <a:solidFill>
                  <a:srgbClr val="FFFF00"/>
                </a:solidFill>
                <a:latin typeface="Times New Roman" pitchFamily="18" charset="0"/>
              </a:rPr>
              <a:t>Változó jogszabályok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00563" y="5302250"/>
            <a:ext cx="4643437" cy="1555750"/>
          </a:xfrm>
          <a:solidFill>
            <a:srgbClr val="FFFF00"/>
          </a:solidFill>
        </p:spPr>
        <p:txBody>
          <a:bodyPr lIns="92075" tIns="46038" rIns="92075" bIns="46038"/>
          <a:lstStyle/>
          <a:p>
            <a:pPr marL="342900" indent="-342900" defTabSz="762000"/>
            <a:r>
              <a:rPr lang="hu-HU" sz="2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</a:t>
            </a: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Kerekes L</a:t>
            </a: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szl</a:t>
            </a: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</a:t>
            </a:r>
          </a:p>
          <a:p>
            <a:pPr marL="342900" indent="-342900" defTabSz="762000"/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igazságügyi</a:t>
            </a: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 szak</a:t>
            </a: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</a:t>
            </a: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rtő </a:t>
            </a:r>
          </a:p>
          <a:p>
            <a:pPr marL="342900" indent="-342900" defTabSz="762000"/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Tel.: 20/7779139</a:t>
            </a:r>
            <a:endParaRPr lang="hu-HU" sz="20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defTabSz="762000"/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Email: </a:t>
            </a: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hlinkClick r:id="rId4"/>
              </a:rPr>
              <a:t>laszlo.kerekes</a:t>
            </a: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55</a:t>
            </a: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hlinkClick r:id="rId4"/>
              </a:rPr>
              <a:t>@</a:t>
            </a: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gmail.com</a:t>
            </a:r>
            <a:endParaRPr lang="hu-HU" sz="20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DSCF77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0" y="0"/>
            <a:ext cx="15240000" cy="11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5791200"/>
            <a:ext cx="5867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>
                <a:latin typeface="Arial" pitchFamily="34" charset="0"/>
                <a:cs typeface="+mn-cs"/>
              </a:rPr>
              <a:t> </a:t>
            </a:r>
            <a:r>
              <a:rPr lang="hu-HU" sz="2700" b="1">
                <a:solidFill>
                  <a:srgbClr val="FFFF00"/>
                </a:solidFill>
                <a:latin typeface="Arial" pitchFamily="34" charset="0"/>
                <a:cs typeface="+mn-cs"/>
              </a:rPr>
              <a:t> </a:t>
            </a:r>
            <a:endParaRPr lang="hu-HU" sz="27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cs typeface="+mn-cs"/>
            </a:endParaRPr>
          </a:p>
        </p:txBody>
      </p:sp>
      <p:sp>
        <p:nvSpPr>
          <p:cNvPr id="33795" name="Rectangle 7"/>
          <p:cNvSpPr>
            <a:spLocks noChangeArrowheads="1"/>
          </p:cNvSpPr>
          <p:nvPr/>
        </p:nvSpPr>
        <p:spPr bwMode="auto">
          <a:xfrm>
            <a:off x="395536" y="3262918"/>
            <a:ext cx="64087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hu-HU" sz="2400" b="1" i="1" dirty="0" smtClean="0"/>
              <a:t>39.</a:t>
            </a:r>
            <a:r>
              <a:rPr lang="hu-HU" sz="2400" b="1" i="1" baseline="30000" dirty="0" smtClean="0">
                <a:hlinkClick r:id="rId3"/>
              </a:rPr>
              <a:t>417</a:t>
            </a:r>
            <a:r>
              <a:rPr lang="hu-HU" sz="2400" b="1" i="1" dirty="0" smtClean="0"/>
              <a:t> repülőeszköz:</a:t>
            </a:r>
            <a:r>
              <a:rPr lang="hu-HU" sz="2400" b="1" dirty="0" smtClean="0"/>
              <a:t> </a:t>
            </a:r>
            <a:r>
              <a:rPr lang="hu-HU" sz="2400" b="1" dirty="0" smtClean="0">
                <a:solidFill>
                  <a:srgbClr val="FF0000"/>
                </a:solidFill>
              </a:rPr>
              <a:t>a siklórepülő eszköz</a:t>
            </a:r>
            <a:r>
              <a:rPr lang="hu-HU" sz="2400" b="1" dirty="0" smtClean="0"/>
              <a:t>, a polgári ejtőernyő és a 216/2008/EK európai parlamenti és tanácsi rendelet II. Melléklet </a:t>
            </a:r>
            <a:r>
              <a:rPr lang="hu-HU" sz="2400" b="1" i="1" dirty="0" smtClean="0"/>
              <a:t>e)</a:t>
            </a:r>
            <a:r>
              <a:rPr lang="hu-HU" sz="2400" b="1" dirty="0" smtClean="0"/>
              <a:t> pontjában meghatározott </a:t>
            </a:r>
            <a:r>
              <a:rPr lang="hu-HU" sz="2400" b="1" dirty="0" smtClean="0">
                <a:solidFill>
                  <a:srgbClr val="FF0000"/>
                </a:solidFill>
              </a:rPr>
              <a:t>egyszemélyes</a:t>
            </a:r>
            <a:r>
              <a:rPr lang="hu-HU" sz="2400" b="1" dirty="0" smtClean="0"/>
              <a:t> vagy </a:t>
            </a:r>
            <a:r>
              <a:rPr lang="hu-HU" sz="2400" b="1" dirty="0" smtClean="0">
                <a:solidFill>
                  <a:srgbClr val="FF0000"/>
                </a:solidFill>
              </a:rPr>
              <a:t>300 kg legnagyobb felszálló tömeget el nem érő repülőgép </a:t>
            </a:r>
            <a:r>
              <a:rPr lang="hu-HU" sz="2400" b="1" dirty="0" smtClean="0"/>
              <a:t>együttes megnevezése;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4" y="260648"/>
            <a:ext cx="6264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 Lt.12. § (1)</a:t>
            </a:r>
            <a:r>
              <a:rPr lang="hu-HU" sz="2400" b="1" dirty="0" smtClean="0">
                <a:hlinkClick r:id="rId3"/>
              </a:rPr>
              <a:t>95</a:t>
            </a:r>
            <a:r>
              <a:rPr lang="hu-HU" sz="2400" b="1" dirty="0" smtClean="0"/>
              <a:t> A magyar polgári </a:t>
            </a:r>
            <a:r>
              <a:rPr lang="hu-HU" sz="2400" b="1" dirty="0" err="1" smtClean="0"/>
              <a:t>légijármű</a:t>
            </a:r>
            <a:r>
              <a:rPr lang="hu-HU" sz="2400" b="1" dirty="0" smtClean="0"/>
              <a:t> – a </a:t>
            </a:r>
            <a:r>
              <a:rPr lang="hu-HU" sz="2400" b="1" dirty="0" smtClean="0">
                <a:solidFill>
                  <a:srgbClr val="FF0000"/>
                </a:solidFill>
              </a:rPr>
              <a:t>repülőmodell, a pilóta nélküli </a:t>
            </a:r>
            <a:r>
              <a:rPr lang="hu-HU" sz="2400" b="1" dirty="0" err="1" smtClean="0">
                <a:solidFill>
                  <a:srgbClr val="FF0000"/>
                </a:solidFill>
              </a:rPr>
              <a:t>légijármű</a:t>
            </a:r>
            <a:r>
              <a:rPr lang="hu-HU" sz="2400" b="1" dirty="0" smtClean="0">
                <a:solidFill>
                  <a:srgbClr val="FF0000"/>
                </a:solidFill>
              </a:rPr>
              <a:t> és a repülőeszköz </a:t>
            </a:r>
            <a:r>
              <a:rPr lang="hu-HU" sz="2400" b="1" dirty="0" smtClean="0"/>
              <a:t>kivételével – a légiközlekedésben akkor vehet részt, ha a légiközlekedési hatóság Magyarország </a:t>
            </a:r>
            <a:r>
              <a:rPr lang="hu-HU" sz="2400" b="1" dirty="0" err="1" smtClean="0"/>
              <a:t>Légijármű</a:t>
            </a:r>
            <a:r>
              <a:rPr lang="hu-HU" sz="2400" b="1" dirty="0" smtClean="0"/>
              <a:t> Lajstromába (a továbbiakban: lajstrom) felvette. </a:t>
            </a:r>
            <a:endParaRPr lang="hu-HU" sz="2400" b="1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Kép 4" descr="gurH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00" y="-15001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Kép 5" descr="casson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642938"/>
            <a:ext cx="5929313" cy="790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357188"/>
            <a:ext cx="4643438" cy="3000375"/>
          </a:xfrm>
        </p:spPr>
        <p:txBody>
          <a:bodyPr/>
          <a:lstStyle/>
          <a:p>
            <a:endParaRPr lang="hu-HU" sz="3600" dirty="0" smtClean="0">
              <a:solidFill>
                <a:srgbClr val="003399"/>
              </a:solidFill>
            </a:endParaRPr>
          </a:p>
        </p:txBody>
      </p:sp>
      <p:pic>
        <p:nvPicPr>
          <p:cNvPr id="21508" name="Kép 6" descr="ens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700" y="0"/>
            <a:ext cx="46863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 descr="237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36950"/>
            <a:ext cx="442912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Egyenes összekötő 7"/>
          <p:cNvCxnSpPr/>
          <p:nvPr/>
        </p:nvCxnSpPr>
        <p:spPr>
          <a:xfrm>
            <a:off x="4644008" y="188640"/>
            <a:ext cx="4248472" cy="3168352"/>
          </a:xfrm>
          <a:prstGeom prst="line">
            <a:avLst/>
          </a:prstGeom>
          <a:ln w="177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V="1">
            <a:off x="4644008" y="188640"/>
            <a:ext cx="4320480" cy="3168352"/>
          </a:xfrm>
          <a:prstGeom prst="line">
            <a:avLst/>
          </a:prstGeom>
          <a:ln w="177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Kép 4" descr="gurH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00" y="-15001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Kép 5" descr="casson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5929313" cy="790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357188"/>
            <a:ext cx="4643438" cy="3000375"/>
          </a:xfrm>
        </p:spPr>
        <p:txBody>
          <a:bodyPr/>
          <a:lstStyle/>
          <a:p>
            <a:endParaRPr lang="hu-HU" sz="3600" dirty="0" smtClean="0">
              <a:solidFill>
                <a:srgbClr val="003399"/>
              </a:solidFill>
            </a:endParaRPr>
          </a:p>
        </p:txBody>
      </p:sp>
      <p:pic>
        <p:nvPicPr>
          <p:cNvPr id="21509" name="Picture 10" descr="237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36950"/>
            <a:ext cx="442912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4427984" y="476672"/>
            <a:ext cx="4896544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solidFill>
                  <a:srgbClr val="0070C0"/>
                </a:solidFill>
              </a:rPr>
              <a:t>40.</a:t>
            </a:r>
            <a:r>
              <a:rPr lang="hu-HU" sz="2400" b="1" i="1" baseline="30000" dirty="0" smtClean="0">
                <a:solidFill>
                  <a:srgbClr val="0070C0"/>
                </a:solidFill>
                <a:hlinkClick r:id="rId5"/>
              </a:rPr>
              <a:t>418</a:t>
            </a:r>
            <a:r>
              <a:rPr lang="hu-HU" sz="2400" b="1" i="1" dirty="0" smtClean="0">
                <a:solidFill>
                  <a:srgbClr val="0070C0"/>
                </a:solidFill>
              </a:rPr>
              <a:t> siklórepülő eszköz:</a:t>
            </a:r>
            <a:r>
              <a:rPr lang="hu-HU" sz="2400" b="1" dirty="0" smtClean="0">
                <a:solidFill>
                  <a:srgbClr val="0070C0"/>
                </a:solidFill>
              </a:rPr>
              <a:t> a </a:t>
            </a:r>
            <a:r>
              <a:rPr lang="hu-HU" sz="2400" b="1" dirty="0" err="1" smtClean="0">
                <a:solidFill>
                  <a:srgbClr val="0070C0"/>
                </a:solidFill>
              </a:rPr>
              <a:t>légijárművek</a:t>
            </a:r>
            <a:r>
              <a:rPr lang="hu-HU" sz="2400" b="1" dirty="0" smtClean="0">
                <a:solidFill>
                  <a:srgbClr val="0070C0"/>
                </a:solidFill>
              </a:rPr>
              <a:t> gyártásáról, építéséről és műszaki alkalmasságáról szóló miniszteri rendeletben meghatározott sárkányrepülő eszköz vagy siklóernyő.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347864" y="4941168"/>
            <a:ext cx="6192688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b="1" dirty="0" smtClean="0"/>
              <a:t>21/2015. (V. 4.) NFM rendelet a </a:t>
            </a:r>
            <a:r>
              <a:rPr lang="hu-HU" b="1" dirty="0" err="1" smtClean="0"/>
              <a:t>légijárművek</a:t>
            </a:r>
            <a:r>
              <a:rPr lang="hu-HU" b="1" dirty="0" smtClean="0"/>
              <a:t> gyártásáról, építéséről és műszaki alkalmasságáról</a:t>
            </a:r>
          </a:p>
          <a:p>
            <a:endParaRPr lang="hu-HU" dirty="0" smtClean="0"/>
          </a:p>
          <a:p>
            <a:r>
              <a:rPr lang="hu-HU" dirty="0" smtClean="0"/>
              <a:t>25. </a:t>
            </a:r>
            <a:r>
              <a:rPr lang="hu-HU" i="1" dirty="0" smtClean="0"/>
              <a:t>siklórepülő eszköz: </a:t>
            </a:r>
            <a:r>
              <a:rPr lang="hu-HU" dirty="0" smtClean="0"/>
              <a:t>az </a:t>
            </a:r>
            <a:r>
              <a:rPr lang="hu-HU" dirty="0" err="1" smtClean="0"/>
              <a:t>Lt</a:t>
            </a:r>
            <a:r>
              <a:rPr lang="hu-HU" dirty="0" smtClean="0"/>
              <a:t>. 12. § (1) bekezdése szerinti személyzet által vezetett egyéb repülőeszköz, amely lehet sárkányrepülő eszköz vagy siklóernyő;</a:t>
            </a:r>
          </a:p>
          <a:p>
            <a:endParaRPr lang="hu-HU" dirty="0"/>
          </a:p>
        </p:txBody>
      </p:sp>
      <p:sp>
        <p:nvSpPr>
          <p:cNvPr id="142337" name="Rectangle 1"/>
          <p:cNvSpPr>
            <a:spLocks noChangeArrowheads="1"/>
          </p:cNvSpPr>
          <p:nvPr/>
        </p:nvSpPr>
        <p:spPr bwMode="auto">
          <a:xfrm>
            <a:off x="179512" y="3356992"/>
            <a:ext cx="9217024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48.§. (7)</a:t>
            </a:r>
            <a:r>
              <a:rPr kumimoji="0" lang="hu-HU" sz="2000" b="1" i="0" u="none" strike="noStrike" cap="none" normalizeH="0" baseline="30000" dirty="0" smtClean="0" bmk="foot_252_place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252</a:t>
            </a: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 12. § (1) bekezdésben meghatározott ejtőernyő és repülőeszköz akkor tartható üzemben, ha megfelel a </a:t>
            </a:r>
            <a:r>
              <a:rPr kumimoji="0" lang="hu-H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légijárművek</a:t>
            </a: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gyártásáról, építéséről és műszaki alkalmasságáról szóló miniszteri rendeletben meghatározott feltételeknek.</a:t>
            </a: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23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981200" y="0"/>
          <a:ext cx="1911350" cy="1295400"/>
        </p:xfrm>
        <a:graphic>
          <a:graphicData uri="http://schemas.openxmlformats.org/presentationml/2006/ole">
            <p:oleObj spid="_x0000_s157698" name="Klip" r:id="rId3" imgW="4279392" imgH="4016999" progId="MS_ClipArt_Gallery.2">
              <p:embed/>
            </p:oleObj>
          </a:graphicData>
        </a:graphic>
      </p:graphicFrame>
      <p:pic>
        <p:nvPicPr>
          <p:cNvPr id="11267" name="Picture 3" descr="KISKEP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0"/>
            <a:ext cx="1928813" cy="1295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7239000" y="0"/>
          <a:ext cx="1905000" cy="1295400"/>
        </p:xfrm>
        <a:graphic>
          <a:graphicData uri="http://schemas.openxmlformats.org/presentationml/2006/ole">
            <p:oleObj spid="_x0000_s157699" name="Klip" r:id="rId5" imgW="996696" imgH="963778" progId="MS_ClipArt_Gallery.2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1828800" cy="1219200"/>
            <a:chOff x="1345" y="3056"/>
            <a:chExt cx="979" cy="94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93" y="3415"/>
              <a:ext cx="731" cy="584"/>
              <a:chOff x="1593" y="3415"/>
              <a:chExt cx="731" cy="5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704" y="3415"/>
                <a:ext cx="518" cy="584"/>
                <a:chOff x="1704" y="3415"/>
                <a:chExt cx="518" cy="584"/>
              </a:xfrm>
            </p:grpSpPr>
            <p:sp>
              <p:nvSpPr>
                <p:cNvPr id="11329" name="Freeform 8"/>
                <p:cNvSpPr>
                  <a:spLocks/>
                </p:cNvSpPr>
                <p:nvPr/>
              </p:nvSpPr>
              <p:spPr bwMode="auto">
                <a:xfrm>
                  <a:off x="1704" y="3415"/>
                  <a:ext cx="518" cy="81"/>
                </a:xfrm>
                <a:custGeom>
                  <a:avLst/>
                  <a:gdLst>
                    <a:gd name="T0" fmla="*/ 0 w 518"/>
                    <a:gd name="T1" fmla="*/ 80 h 81"/>
                    <a:gd name="T2" fmla="*/ 517 w 518"/>
                    <a:gd name="T3" fmla="*/ 80 h 81"/>
                    <a:gd name="T4" fmla="*/ 517 w 518"/>
                    <a:gd name="T5" fmla="*/ 52 h 81"/>
                    <a:gd name="T6" fmla="*/ 282 w 518"/>
                    <a:gd name="T7" fmla="*/ 0 h 81"/>
                    <a:gd name="T8" fmla="*/ 242 w 518"/>
                    <a:gd name="T9" fmla="*/ 0 h 81"/>
                    <a:gd name="T10" fmla="*/ 0 w 518"/>
                    <a:gd name="T11" fmla="*/ 48 h 81"/>
                    <a:gd name="T12" fmla="*/ 0 w 518"/>
                    <a:gd name="T13" fmla="*/ 80 h 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18" h="81">
                      <a:moveTo>
                        <a:pt x="0" y="80"/>
                      </a:moveTo>
                      <a:lnTo>
                        <a:pt x="517" y="80"/>
                      </a:lnTo>
                      <a:lnTo>
                        <a:pt x="517" y="52"/>
                      </a:lnTo>
                      <a:lnTo>
                        <a:pt x="282" y="0"/>
                      </a:lnTo>
                      <a:lnTo>
                        <a:pt x="242" y="0"/>
                      </a:lnTo>
                      <a:lnTo>
                        <a:pt x="0" y="48"/>
                      </a:lnTo>
                      <a:lnTo>
                        <a:pt x="0" y="8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1330" name="Oval 9"/>
                <p:cNvSpPr>
                  <a:spLocks noChangeArrowheads="1"/>
                </p:cNvSpPr>
                <p:nvPr/>
              </p:nvSpPr>
              <p:spPr bwMode="auto">
                <a:xfrm>
                  <a:off x="1948" y="3441"/>
                  <a:ext cx="28" cy="32"/>
                </a:xfrm>
                <a:prstGeom prst="ellipse">
                  <a:avLst/>
                </a:prstGeom>
                <a:solidFill>
                  <a:srgbClr val="8080FF"/>
                </a:solidFill>
                <a:ln w="12700">
                  <a:solidFill>
                    <a:srgbClr val="808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331" name="Freeform 10"/>
                <p:cNvSpPr>
                  <a:spLocks/>
                </p:cNvSpPr>
                <p:nvPr/>
              </p:nvSpPr>
              <p:spPr bwMode="auto">
                <a:xfrm>
                  <a:off x="1834" y="3485"/>
                  <a:ext cx="255" cy="514"/>
                </a:xfrm>
                <a:custGeom>
                  <a:avLst/>
                  <a:gdLst>
                    <a:gd name="T0" fmla="*/ 126 w 255"/>
                    <a:gd name="T1" fmla="*/ 0 h 514"/>
                    <a:gd name="T2" fmla="*/ 164 w 255"/>
                    <a:gd name="T3" fmla="*/ 232 h 514"/>
                    <a:gd name="T4" fmla="*/ 164 w 255"/>
                    <a:gd name="T5" fmla="*/ 433 h 514"/>
                    <a:gd name="T6" fmla="*/ 190 w 255"/>
                    <a:gd name="T7" fmla="*/ 433 h 514"/>
                    <a:gd name="T8" fmla="*/ 254 w 255"/>
                    <a:gd name="T9" fmla="*/ 467 h 514"/>
                    <a:gd name="T10" fmla="*/ 254 w 255"/>
                    <a:gd name="T11" fmla="*/ 513 h 514"/>
                    <a:gd name="T12" fmla="*/ 0 w 255"/>
                    <a:gd name="T13" fmla="*/ 513 h 514"/>
                    <a:gd name="T14" fmla="*/ 0 w 255"/>
                    <a:gd name="T15" fmla="*/ 471 h 514"/>
                    <a:gd name="T16" fmla="*/ 50 w 255"/>
                    <a:gd name="T17" fmla="*/ 437 h 514"/>
                    <a:gd name="T18" fmla="*/ 80 w 255"/>
                    <a:gd name="T19" fmla="*/ 437 h 514"/>
                    <a:gd name="T20" fmla="*/ 80 w 255"/>
                    <a:gd name="T21" fmla="*/ 232 h 514"/>
                    <a:gd name="T22" fmla="*/ 126 w 255"/>
                    <a:gd name="T23" fmla="*/ 0 h 5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55" h="514">
                      <a:moveTo>
                        <a:pt x="126" y="0"/>
                      </a:moveTo>
                      <a:lnTo>
                        <a:pt x="164" y="232"/>
                      </a:lnTo>
                      <a:lnTo>
                        <a:pt x="164" y="433"/>
                      </a:lnTo>
                      <a:lnTo>
                        <a:pt x="190" y="433"/>
                      </a:lnTo>
                      <a:lnTo>
                        <a:pt x="254" y="467"/>
                      </a:lnTo>
                      <a:lnTo>
                        <a:pt x="254" y="513"/>
                      </a:lnTo>
                      <a:lnTo>
                        <a:pt x="0" y="513"/>
                      </a:lnTo>
                      <a:lnTo>
                        <a:pt x="0" y="471"/>
                      </a:lnTo>
                      <a:lnTo>
                        <a:pt x="50" y="437"/>
                      </a:lnTo>
                      <a:lnTo>
                        <a:pt x="80" y="437"/>
                      </a:lnTo>
                      <a:lnTo>
                        <a:pt x="80" y="232"/>
                      </a:lnTo>
                      <a:lnTo>
                        <a:pt x="126" y="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1593" y="3491"/>
                <a:ext cx="298" cy="456"/>
                <a:chOff x="1593" y="3491"/>
                <a:chExt cx="298" cy="456"/>
              </a:xfrm>
            </p:grpSpPr>
            <p:sp>
              <p:nvSpPr>
                <p:cNvPr id="11325" name="Line 12"/>
                <p:cNvSpPr>
                  <a:spLocks noChangeShapeType="1"/>
                </p:cNvSpPr>
                <p:nvPr/>
              </p:nvSpPr>
              <p:spPr bwMode="auto">
                <a:xfrm>
                  <a:off x="1746" y="3491"/>
                  <a:ext cx="138" cy="35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1326" name="Line 13"/>
                <p:cNvSpPr>
                  <a:spLocks noChangeShapeType="1"/>
                </p:cNvSpPr>
                <p:nvPr/>
              </p:nvSpPr>
              <p:spPr bwMode="auto">
                <a:xfrm>
                  <a:off x="1746" y="3491"/>
                  <a:ext cx="0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1327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605" y="3491"/>
                  <a:ext cx="141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1328" name="Freeform 15"/>
                <p:cNvSpPr>
                  <a:spLocks/>
                </p:cNvSpPr>
                <p:nvPr/>
              </p:nvSpPr>
              <p:spPr bwMode="auto">
                <a:xfrm>
                  <a:off x="1593" y="3836"/>
                  <a:ext cx="298" cy="111"/>
                </a:xfrm>
                <a:custGeom>
                  <a:avLst/>
                  <a:gdLst>
                    <a:gd name="T0" fmla="*/ 2 w 298"/>
                    <a:gd name="T1" fmla="*/ 0 h 111"/>
                    <a:gd name="T2" fmla="*/ 0 w 298"/>
                    <a:gd name="T3" fmla="*/ 12 h 111"/>
                    <a:gd name="T4" fmla="*/ 2 w 298"/>
                    <a:gd name="T5" fmla="*/ 26 h 111"/>
                    <a:gd name="T6" fmla="*/ 6 w 298"/>
                    <a:gd name="T7" fmla="*/ 42 h 111"/>
                    <a:gd name="T8" fmla="*/ 14 w 298"/>
                    <a:gd name="T9" fmla="*/ 56 h 111"/>
                    <a:gd name="T10" fmla="*/ 26 w 298"/>
                    <a:gd name="T11" fmla="*/ 70 h 111"/>
                    <a:gd name="T12" fmla="*/ 42 w 298"/>
                    <a:gd name="T13" fmla="*/ 82 h 111"/>
                    <a:gd name="T14" fmla="*/ 58 w 298"/>
                    <a:gd name="T15" fmla="*/ 90 h 111"/>
                    <a:gd name="T16" fmla="*/ 70 w 298"/>
                    <a:gd name="T17" fmla="*/ 96 h 111"/>
                    <a:gd name="T18" fmla="*/ 86 w 298"/>
                    <a:gd name="T19" fmla="*/ 100 h 111"/>
                    <a:gd name="T20" fmla="*/ 101 w 298"/>
                    <a:gd name="T21" fmla="*/ 104 h 111"/>
                    <a:gd name="T22" fmla="*/ 115 w 298"/>
                    <a:gd name="T23" fmla="*/ 106 h 111"/>
                    <a:gd name="T24" fmla="*/ 127 w 298"/>
                    <a:gd name="T25" fmla="*/ 108 h 111"/>
                    <a:gd name="T26" fmla="*/ 145 w 298"/>
                    <a:gd name="T27" fmla="*/ 110 h 111"/>
                    <a:gd name="T28" fmla="*/ 161 w 298"/>
                    <a:gd name="T29" fmla="*/ 110 h 111"/>
                    <a:gd name="T30" fmla="*/ 177 w 298"/>
                    <a:gd name="T31" fmla="*/ 108 h 111"/>
                    <a:gd name="T32" fmla="*/ 195 w 298"/>
                    <a:gd name="T33" fmla="*/ 106 h 111"/>
                    <a:gd name="T34" fmla="*/ 209 w 298"/>
                    <a:gd name="T35" fmla="*/ 102 h 111"/>
                    <a:gd name="T36" fmla="*/ 223 w 298"/>
                    <a:gd name="T37" fmla="*/ 98 h 111"/>
                    <a:gd name="T38" fmla="*/ 237 w 298"/>
                    <a:gd name="T39" fmla="*/ 92 h 111"/>
                    <a:gd name="T40" fmla="*/ 247 w 298"/>
                    <a:gd name="T41" fmla="*/ 88 h 111"/>
                    <a:gd name="T42" fmla="*/ 257 w 298"/>
                    <a:gd name="T43" fmla="*/ 80 h 111"/>
                    <a:gd name="T44" fmla="*/ 265 w 298"/>
                    <a:gd name="T45" fmla="*/ 74 h 111"/>
                    <a:gd name="T46" fmla="*/ 273 w 298"/>
                    <a:gd name="T47" fmla="*/ 66 h 111"/>
                    <a:gd name="T48" fmla="*/ 281 w 298"/>
                    <a:gd name="T49" fmla="*/ 60 h 111"/>
                    <a:gd name="T50" fmla="*/ 287 w 298"/>
                    <a:gd name="T51" fmla="*/ 50 h 111"/>
                    <a:gd name="T52" fmla="*/ 293 w 298"/>
                    <a:gd name="T53" fmla="*/ 40 h 111"/>
                    <a:gd name="T54" fmla="*/ 295 w 298"/>
                    <a:gd name="T55" fmla="*/ 30 h 111"/>
                    <a:gd name="T56" fmla="*/ 297 w 298"/>
                    <a:gd name="T57" fmla="*/ 16 h 111"/>
                    <a:gd name="T58" fmla="*/ 297 w 298"/>
                    <a:gd name="T59" fmla="*/ 2 h 111"/>
                    <a:gd name="T60" fmla="*/ 2 w 298"/>
                    <a:gd name="T61" fmla="*/ 0 h 11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98" h="111">
                      <a:moveTo>
                        <a:pt x="2" y="0"/>
                      </a:moveTo>
                      <a:lnTo>
                        <a:pt x="0" y="12"/>
                      </a:lnTo>
                      <a:lnTo>
                        <a:pt x="2" y="26"/>
                      </a:lnTo>
                      <a:lnTo>
                        <a:pt x="6" y="42"/>
                      </a:lnTo>
                      <a:lnTo>
                        <a:pt x="14" y="56"/>
                      </a:lnTo>
                      <a:lnTo>
                        <a:pt x="26" y="70"/>
                      </a:lnTo>
                      <a:lnTo>
                        <a:pt x="42" y="82"/>
                      </a:lnTo>
                      <a:lnTo>
                        <a:pt x="58" y="90"/>
                      </a:lnTo>
                      <a:lnTo>
                        <a:pt x="70" y="96"/>
                      </a:lnTo>
                      <a:lnTo>
                        <a:pt x="86" y="100"/>
                      </a:lnTo>
                      <a:lnTo>
                        <a:pt x="101" y="104"/>
                      </a:lnTo>
                      <a:lnTo>
                        <a:pt x="115" y="106"/>
                      </a:lnTo>
                      <a:lnTo>
                        <a:pt x="127" y="108"/>
                      </a:lnTo>
                      <a:lnTo>
                        <a:pt x="145" y="110"/>
                      </a:lnTo>
                      <a:lnTo>
                        <a:pt x="161" y="110"/>
                      </a:lnTo>
                      <a:lnTo>
                        <a:pt x="177" y="108"/>
                      </a:lnTo>
                      <a:lnTo>
                        <a:pt x="195" y="106"/>
                      </a:lnTo>
                      <a:lnTo>
                        <a:pt x="209" y="102"/>
                      </a:lnTo>
                      <a:lnTo>
                        <a:pt x="223" y="98"/>
                      </a:lnTo>
                      <a:lnTo>
                        <a:pt x="237" y="92"/>
                      </a:lnTo>
                      <a:lnTo>
                        <a:pt x="247" y="88"/>
                      </a:lnTo>
                      <a:lnTo>
                        <a:pt x="257" y="80"/>
                      </a:lnTo>
                      <a:lnTo>
                        <a:pt x="265" y="74"/>
                      </a:lnTo>
                      <a:lnTo>
                        <a:pt x="273" y="66"/>
                      </a:lnTo>
                      <a:lnTo>
                        <a:pt x="281" y="60"/>
                      </a:lnTo>
                      <a:lnTo>
                        <a:pt x="287" y="50"/>
                      </a:lnTo>
                      <a:lnTo>
                        <a:pt x="293" y="40"/>
                      </a:lnTo>
                      <a:lnTo>
                        <a:pt x="295" y="30"/>
                      </a:lnTo>
                      <a:lnTo>
                        <a:pt x="297" y="16"/>
                      </a:lnTo>
                      <a:lnTo>
                        <a:pt x="297" y="2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026" y="3491"/>
                <a:ext cx="298" cy="456"/>
                <a:chOff x="2026" y="3491"/>
                <a:chExt cx="298" cy="456"/>
              </a:xfrm>
            </p:grpSpPr>
            <p:sp>
              <p:nvSpPr>
                <p:cNvPr id="11321" name="Freeform 17"/>
                <p:cNvSpPr>
                  <a:spLocks/>
                </p:cNvSpPr>
                <p:nvPr/>
              </p:nvSpPr>
              <p:spPr bwMode="auto">
                <a:xfrm>
                  <a:off x="2026" y="3836"/>
                  <a:ext cx="298" cy="111"/>
                </a:xfrm>
                <a:custGeom>
                  <a:avLst/>
                  <a:gdLst>
                    <a:gd name="T0" fmla="*/ 2 w 298"/>
                    <a:gd name="T1" fmla="*/ 0 h 111"/>
                    <a:gd name="T2" fmla="*/ 0 w 298"/>
                    <a:gd name="T3" fmla="*/ 12 h 111"/>
                    <a:gd name="T4" fmla="*/ 2 w 298"/>
                    <a:gd name="T5" fmla="*/ 26 h 111"/>
                    <a:gd name="T6" fmla="*/ 6 w 298"/>
                    <a:gd name="T7" fmla="*/ 42 h 111"/>
                    <a:gd name="T8" fmla="*/ 14 w 298"/>
                    <a:gd name="T9" fmla="*/ 56 h 111"/>
                    <a:gd name="T10" fmla="*/ 26 w 298"/>
                    <a:gd name="T11" fmla="*/ 70 h 111"/>
                    <a:gd name="T12" fmla="*/ 42 w 298"/>
                    <a:gd name="T13" fmla="*/ 82 h 111"/>
                    <a:gd name="T14" fmla="*/ 58 w 298"/>
                    <a:gd name="T15" fmla="*/ 90 h 111"/>
                    <a:gd name="T16" fmla="*/ 72 w 298"/>
                    <a:gd name="T17" fmla="*/ 96 h 111"/>
                    <a:gd name="T18" fmla="*/ 86 w 298"/>
                    <a:gd name="T19" fmla="*/ 100 h 111"/>
                    <a:gd name="T20" fmla="*/ 100 w 298"/>
                    <a:gd name="T21" fmla="*/ 104 h 111"/>
                    <a:gd name="T22" fmla="*/ 114 w 298"/>
                    <a:gd name="T23" fmla="*/ 106 h 111"/>
                    <a:gd name="T24" fmla="*/ 126 w 298"/>
                    <a:gd name="T25" fmla="*/ 108 h 111"/>
                    <a:gd name="T26" fmla="*/ 145 w 298"/>
                    <a:gd name="T27" fmla="*/ 110 h 111"/>
                    <a:gd name="T28" fmla="*/ 161 w 298"/>
                    <a:gd name="T29" fmla="*/ 110 h 111"/>
                    <a:gd name="T30" fmla="*/ 177 w 298"/>
                    <a:gd name="T31" fmla="*/ 108 h 111"/>
                    <a:gd name="T32" fmla="*/ 195 w 298"/>
                    <a:gd name="T33" fmla="*/ 106 h 111"/>
                    <a:gd name="T34" fmla="*/ 209 w 298"/>
                    <a:gd name="T35" fmla="*/ 102 h 111"/>
                    <a:gd name="T36" fmla="*/ 223 w 298"/>
                    <a:gd name="T37" fmla="*/ 98 h 111"/>
                    <a:gd name="T38" fmla="*/ 237 w 298"/>
                    <a:gd name="T39" fmla="*/ 92 h 111"/>
                    <a:gd name="T40" fmla="*/ 247 w 298"/>
                    <a:gd name="T41" fmla="*/ 88 h 111"/>
                    <a:gd name="T42" fmla="*/ 257 w 298"/>
                    <a:gd name="T43" fmla="*/ 80 h 111"/>
                    <a:gd name="T44" fmla="*/ 265 w 298"/>
                    <a:gd name="T45" fmla="*/ 74 h 111"/>
                    <a:gd name="T46" fmla="*/ 273 w 298"/>
                    <a:gd name="T47" fmla="*/ 66 h 111"/>
                    <a:gd name="T48" fmla="*/ 283 w 298"/>
                    <a:gd name="T49" fmla="*/ 60 h 111"/>
                    <a:gd name="T50" fmla="*/ 287 w 298"/>
                    <a:gd name="T51" fmla="*/ 50 h 111"/>
                    <a:gd name="T52" fmla="*/ 293 w 298"/>
                    <a:gd name="T53" fmla="*/ 40 h 111"/>
                    <a:gd name="T54" fmla="*/ 297 w 298"/>
                    <a:gd name="T55" fmla="*/ 30 h 111"/>
                    <a:gd name="T56" fmla="*/ 297 w 298"/>
                    <a:gd name="T57" fmla="*/ 16 h 111"/>
                    <a:gd name="T58" fmla="*/ 297 w 298"/>
                    <a:gd name="T59" fmla="*/ 2 h 111"/>
                    <a:gd name="T60" fmla="*/ 2 w 298"/>
                    <a:gd name="T61" fmla="*/ 0 h 11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98" h="111">
                      <a:moveTo>
                        <a:pt x="2" y="0"/>
                      </a:moveTo>
                      <a:lnTo>
                        <a:pt x="0" y="12"/>
                      </a:lnTo>
                      <a:lnTo>
                        <a:pt x="2" y="26"/>
                      </a:lnTo>
                      <a:lnTo>
                        <a:pt x="6" y="42"/>
                      </a:lnTo>
                      <a:lnTo>
                        <a:pt x="14" y="56"/>
                      </a:lnTo>
                      <a:lnTo>
                        <a:pt x="26" y="70"/>
                      </a:lnTo>
                      <a:lnTo>
                        <a:pt x="42" y="82"/>
                      </a:lnTo>
                      <a:lnTo>
                        <a:pt x="58" y="90"/>
                      </a:lnTo>
                      <a:lnTo>
                        <a:pt x="72" y="96"/>
                      </a:lnTo>
                      <a:lnTo>
                        <a:pt x="86" y="100"/>
                      </a:lnTo>
                      <a:lnTo>
                        <a:pt x="100" y="104"/>
                      </a:lnTo>
                      <a:lnTo>
                        <a:pt x="114" y="106"/>
                      </a:lnTo>
                      <a:lnTo>
                        <a:pt x="126" y="108"/>
                      </a:lnTo>
                      <a:lnTo>
                        <a:pt x="145" y="110"/>
                      </a:lnTo>
                      <a:lnTo>
                        <a:pt x="161" y="110"/>
                      </a:lnTo>
                      <a:lnTo>
                        <a:pt x="177" y="108"/>
                      </a:lnTo>
                      <a:lnTo>
                        <a:pt x="195" y="106"/>
                      </a:lnTo>
                      <a:lnTo>
                        <a:pt x="209" y="102"/>
                      </a:lnTo>
                      <a:lnTo>
                        <a:pt x="223" y="98"/>
                      </a:lnTo>
                      <a:lnTo>
                        <a:pt x="237" y="92"/>
                      </a:lnTo>
                      <a:lnTo>
                        <a:pt x="247" y="88"/>
                      </a:lnTo>
                      <a:lnTo>
                        <a:pt x="257" y="80"/>
                      </a:lnTo>
                      <a:lnTo>
                        <a:pt x="265" y="74"/>
                      </a:lnTo>
                      <a:lnTo>
                        <a:pt x="273" y="66"/>
                      </a:lnTo>
                      <a:lnTo>
                        <a:pt x="283" y="60"/>
                      </a:lnTo>
                      <a:lnTo>
                        <a:pt x="287" y="50"/>
                      </a:lnTo>
                      <a:lnTo>
                        <a:pt x="293" y="40"/>
                      </a:lnTo>
                      <a:lnTo>
                        <a:pt x="297" y="30"/>
                      </a:lnTo>
                      <a:lnTo>
                        <a:pt x="297" y="16"/>
                      </a:lnTo>
                      <a:lnTo>
                        <a:pt x="297" y="2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1322" name="Line 18"/>
                <p:cNvSpPr>
                  <a:spLocks noChangeShapeType="1"/>
                </p:cNvSpPr>
                <p:nvPr/>
              </p:nvSpPr>
              <p:spPr bwMode="auto">
                <a:xfrm>
                  <a:off x="2181" y="3491"/>
                  <a:ext cx="136" cy="35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1323" name="Line 19"/>
                <p:cNvSpPr>
                  <a:spLocks noChangeShapeType="1"/>
                </p:cNvSpPr>
                <p:nvPr/>
              </p:nvSpPr>
              <p:spPr bwMode="auto">
                <a:xfrm>
                  <a:off x="2181" y="3491"/>
                  <a:ext cx="0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132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038" y="3491"/>
                  <a:ext cx="143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sp>
          <p:nvSpPr>
            <p:cNvPr id="11316" name="Line 21"/>
            <p:cNvSpPr>
              <a:spLocks noChangeShapeType="1"/>
            </p:cNvSpPr>
            <p:nvPr/>
          </p:nvSpPr>
          <p:spPr bwMode="auto">
            <a:xfrm>
              <a:off x="1345" y="3056"/>
              <a:ext cx="270" cy="3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1317" name="Freeform 22"/>
            <p:cNvSpPr>
              <a:spLocks/>
            </p:cNvSpPr>
            <p:nvPr/>
          </p:nvSpPr>
          <p:spPr bwMode="auto">
            <a:xfrm>
              <a:off x="1567" y="3365"/>
              <a:ext cx="105" cy="121"/>
            </a:xfrm>
            <a:custGeom>
              <a:avLst/>
              <a:gdLst>
                <a:gd name="T0" fmla="*/ 0 w 105"/>
                <a:gd name="T1" fmla="*/ 46 h 121"/>
                <a:gd name="T2" fmla="*/ 40 w 105"/>
                <a:gd name="T3" fmla="*/ 36 h 121"/>
                <a:gd name="T4" fmla="*/ 60 w 105"/>
                <a:gd name="T5" fmla="*/ 0 h 121"/>
                <a:gd name="T6" fmla="*/ 104 w 105"/>
                <a:gd name="T7" fmla="*/ 120 h 121"/>
                <a:gd name="T8" fmla="*/ 0 w 105"/>
                <a:gd name="T9" fmla="*/ 46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121">
                  <a:moveTo>
                    <a:pt x="0" y="46"/>
                  </a:moveTo>
                  <a:lnTo>
                    <a:pt x="40" y="36"/>
                  </a:lnTo>
                  <a:lnTo>
                    <a:pt x="60" y="0"/>
                  </a:lnTo>
                  <a:lnTo>
                    <a:pt x="104" y="120"/>
                  </a:lnTo>
                  <a:lnTo>
                    <a:pt x="0" y="4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1270" name="Text Box 23"/>
          <p:cNvSpPr txBox="1">
            <a:spLocks noChangeArrowheads="1"/>
          </p:cNvSpPr>
          <p:nvPr/>
        </p:nvSpPr>
        <p:spPr bwMode="auto">
          <a:xfrm>
            <a:off x="1981200" y="1371600"/>
            <a:ext cx="1905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rgbClr val="FF3300"/>
                </a:solidFill>
                <a:latin typeface="Times New Roman CE" charset="-18"/>
              </a:rPr>
              <a:t>PILÓTA</a:t>
            </a:r>
          </a:p>
        </p:txBody>
      </p:sp>
      <p:sp>
        <p:nvSpPr>
          <p:cNvPr id="11271" name="Text Box 24"/>
          <p:cNvSpPr txBox="1">
            <a:spLocks noChangeArrowheads="1"/>
          </p:cNvSpPr>
          <p:nvPr/>
        </p:nvSpPr>
        <p:spPr bwMode="auto">
          <a:xfrm>
            <a:off x="4572000" y="1371600"/>
            <a:ext cx="1905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rgbClr val="FF3300"/>
                </a:solidFill>
                <a:latin typeface="Times New Roman CE" charset="-18"/>
              </a:rPr>
              <a:t>LÉGIJÁRMŰ</a:t>
            </a:r>
          </a:p>
        </p:txBody>
      </p:sp>
      <p:sp>
        <p:nvSpPr>
          <p:cNvPr id="11272" name="Text Box 25"/>
          <p:cNvSpPr txBox="1">
            <a:spLocks noChangeArrowheads="1"/>
          </p:cNvSpPr>
          <p:nvPr/>
        </p:nvSpPr>
        <p:spPr bwMode="auto">
          <a:xfrm>
            <a:off x="7239000" y="1371600"/>
            <a:ext cx="1905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rgbClr val="FF3300"/>
                </a:solidFill>
                <a:latin typeface="Times New Roman CE" charset="-18"/>
              </a:rPr>
              <a:t>LÉGTÉR</a:t>
            </a:r>
          </a:p>
        </p:txBody>
      </p:sp>
      <p:sp>
        <p:nvSpPr>
          <p:cNvPr id="11273" name="Text Box 26"/>
          <p:cNvSpPr txBox="1">
            <a:spLocks noChangeArrowheads="1"/>
          </p:cNvSpPr>
          <p:nvPr/>
        </p:nvSpPr>
        <p:spPr bwMode="auto">
          <a:xfrm>
            <a:off x="0" y="1828800"/>
            <a:ext cx="2133600" cy="115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  <a:latin typeface="Times New Roman CE" charset="-18"/>
              </a:rPr>
              <a:t>TV. a légiközlekedésről</a:t>
            </a:r>
          </a:p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  <a:latin typeface="Times New Roman CE" charset="-18"/>
              </a:rPr>
              <a:t>(XCVII./95.)</a:t>
            </a:r>
          </a:p>
        </p:txBody>
      </p:sp>
      <p:sp>
        <p:nvSpPr>
          <p:cNvPr id="11274" name="Text Box 27"/>
          <p:cNvSpPr txBox="1">
            <a:spLocks noChangeArrowheads="1"/>
          </p:cNvSpPr>
          <p:nvPr/>
        </p:nvSpPr>
        <p:spPr bwMode="auto">
          <a:xfrm>
            <a:off x="1981200" y="1905000"/>
            <a:ext cx="1981200" cy="85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  <a:latin typeface="Times New Roman CE" charset="-18"/>
              </a:rPr>
              <a:t>bizonyítvány </a:t>
            </a:r>
          </a:p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  <a:latin typeface="Times New Roman CE" charset="-18"/>
              </a:rPr>
              <a:t>(52.§.)</a:t>
            </a:r>
          </a:p>
        </p:txBody>
      </p:sp>
      <p:sp>
        <p:nvSpPr>
          <p:cNvPr id="11275" name="Text Box 28"/>
          <p:cNvSpPr txBox="1">
            <a:spLocks noChangeArrowheads="1"/>
          </p:cNvSpPr>
          <p:nvPr/>
        </p:nvSpPr>
        <p:spPr bwMode="auto">
          <a:xfrm>
            <a:off x="1981200" y="2895600"/>
            <a:ext cx="1981200" cy="85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  <a:latin typeface="Times New Roman CE" charset="-18"/>
              </a:rPr>
              <a:t>felelősség</a:t>
            </a:r>
          </a:p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  <a:latin typeface="Times New Roman CE" charset="-18"/>
              </a:rPr>
              <a:t>(54.-58.§.)</a:t>
            </a:r>
          </a:p>
        </p:txBody>
      </p:sp>
      <p:sp>
        <p:nvSpPr>
          <p:cNvPr id="11276" name="Text Box 29"/>
          <p:cNvSpPr txBox="1">
            <a:spLocks noChangeArrowheads="1"/>
          </p:cNvSpPr>
          <p:nvPr/>
        </p:nvSpPr>
        <p:spPr bwMode="auto">
          <a:xfrm>
            <a:off x="2057400" y="3886200"/>
            <a:ext cx="1905000" cy="85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  <a:latin typeface="Times New Roman CE" charset="-18"/>
              </a:rPr>
              <a:t>balesetek</a:t>
            </a:r>
          </a:p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  <a:latin typeface="Times New Roman CE" charset="-18"/>
              </a:rPr>
              <a:t>(64.-66.§.)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4419600" y="1905000"/>
            <a:ext cx="2286000" cy="2225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/>
            <a:r>
              <a:rPr lang="hu-HU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Lajstromozásra nem kötelezett légijármű</a:t>
            </a:r>
          </a:p>
          <a:p>
            <a:pPr algn="ctr" defTabSz="762000" eaLnBrk="0" hangingPunct="0"/>
            <a:r>
              <a:rPr lang="hu-HU" sz="2000" b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hu-HU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yilvántartása</a:t>
            </a:r>
            <a:r>
              <a:rPr lang="hu-HU" sz="2000" b="1">
                <a:solidFill>
                  <a:srgbClr val="FF3300"/>
                </a:solidFill>
                <a:latin typeface="Times New Roman" pitchFamily="18" charset="0"/>
              </a:rPr>
              <a:t>,</a:t>
            </a:r>
            <a:r>
              <a:rPr lang="hu-HU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(17.§.)</a:t>
            </a:r>
          </a:p>
          <a:p>
            <a:pPr algn="ctr" defTabSz="762000" eaLnBrk="0" hangingPunct="0"/>
            <a:r>
              <a:rPr lang="hu-HU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biztosítása</a:t>
            </a:r>
            <a:endParaRPr lang="hu-HU" sz="20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 defTabSz="762000" eaLnBrk="0" hangingPunct="0"/>
            <a:r>
              <a:rPr lang="hu-HU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(69.§.)</a:t>
            </a:r>
            <a:endParaRPr lang="hu-HU" sz="2000" b="1">
              <a:solidFill>
                <a:srgbClr val="FF3300"/>
              </a:solidFill>
              <a:latin typeface="Times New Roman CE" charset="-18"/>
            </a:endParaRP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4038600" y="6172200"/>
            <a:ext cx="5105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400" b="1">
                <a:solidFill>
                  <a:srgbClr val="FF3300"/>
                </a:solidFill>
                <a:latin typeface="Times New Roman CE" charset="-18"/>
              </a:rPr>
              <a:t>5 millió forint</a:t>
            </a: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0" y="6172200"/>
            <a:ext cx="31242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/>
            <a:r>
              <a:rPr lang="hu-HU" sz="2000" b="1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39/2001. </a:t>
            </a:r>
            <a:r>
              <a:rPr lang="hu-HU" sz="2000" b="1">
                <a:solidFill>
                  <a:srgbClr val="669900"/>
                </a:solidFill>
                <a:latin typeface="Times New Roman" pitchFamily="18" charset="0"/>
              </a:rPr>
              <a:t>ko</a:t>
            </a:r>
            <a:r>
              <a:rPr lang="hu-HU" sz="2000" b="1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rm</a:t>
            </a:r>
            <a:r>
              <a:rPr lang="hu-HU" sz="2000" b="1">
                <a:solidFill>
                  <a:srgbClr val="669900"/>
                </a:solidFill>
                <a:latin typeface="Times New Roman" pitchFamily="18" charset="0"/>
              </a:rPr>
              <a:t>ány</a:t>
            </a:r>
            <a:r>
              <a:rPr lang="hu-HU" sz="2000" b="1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rend</a:t>
            </a:r>
            <a:r>
              <a:rPr lang="hu-HU" sz="2000" b="1">
                <a:solidFill>
                  <a:srgbClr val="669900"/>
                </a:solidFill>
                <a:latin typeface="Times New Roman" pitchFamily="18" charset="0"/>
              </a:rPr>
              <a:t>elet a biztosítás mértékéről</a:t>
            </a:r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990600" y="5029200"/>
            <a:ext cx="29718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rgbClr val="669900"/>
                </a:solidFill>
                <a:latin typeface="Times New Roman CE" charset="-18"/>
              </a:rPr>
              <a:t>218./99. kormányrendelet a szabálysértésekről (58.§.B.-b.)</a:t>
            </a:r>
          </a:p>
        </p:txBody>
      </p:sp>
      <p:graphicFrame>
        <p:nvGraphicFramePr>
          <p:cNvPr id="14370" name="Group 34"/>
          <p:cNvGraphicFramePr>
            <a:graphicFrameLocks noGrp="1"/>
          </p:cNvGraphicFramePr>
          <p:nvPr/>
        </p:nvGraphicFramePr>
        <p:xfrm>
          <a:off x="0" y="0"/>
          <a:ext cx="4343400" cy="4876802"/>
        </p:xfrm>
        <a:graphic>
          <a:graphicData uri="http://schemas.openxmlformats.org/drawingml/2006/table">
            <a:tbl>
              <a:tblPr/>
              <a:tblGrid>
                <a:gridCol w="2171700"/>
                <a:gridCol w="2171700"/>
              </a:tblGrid>
              <a:tr h="78581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Az alkalmasság 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érvénye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Műszaki vezető aláírása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399" name="Text Box 63"/>
          <p:cNvSpPr txBox="1">
            <a:spLocks noChangeArrowheads="1"/>
          </p:cNvSpPr>
          <p:nvPr/>
        </p:nvSpPr>
        <p:spPr bwMode="auto">
          <a:xfrm>
            <a:off x="0" y="2057400"/>
            <a:ext cx="4427538" cy="2038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 defTabSz="762000" eaLnBrk="0" hangingPunct="0">
              <a:spcBef>
                <a:spcPct val="50000"/>
              </a:spcBef>
            </a:pPr>
            <a:r>
              <a:rPr lang="hu-HU" sz="1400" b="1" dirty="0">
                <a:latin typeface="Times New Roman CE" charset="-18"/>
                <a:cs typeface="Times New Roman" pitchFamily="18" charset="0"/>
              </a:rPr>
              <a:t>AA 001</a:t>
            </a:r>
            <a:r>
              <a:rPr lang="hu-HU" sz="1400" dirty="0">
                <a:latin typeface="Times New Roman CE" charset="-18"/>
                <a:cs typeface="Times New Roman" pitchFamily="18" charset="0"/>
              </a:rPr>
              <a:t>      azonosító jelű</a:t>
            </a:r>
          </a:p>
          <a:p>
            <a:pPr defTabSz="762000" eaLnBrk="0" hangingPunct="0">
              <a:spcBef>
                <a:spcPct val="50000"/>
              </a:spcBef>
            </a:pPr>
            <a:r>
              <a:rPr lang="hu-HU" sz="1400" b="1" dirty="0">
                <a:latin typeface="Times New Roman CE" charset="-18"/>
                <a:cs typeface="Times New Roman" pitchFamily="18" charset="0"/>
              </a:rPr>
              <a:t>TÍPUSMEGNEVEZÉS</a:t>
            </a:r>
            <a:r>
              <a:rPr lang="hu-HU" sz="1400" dirty="0">
                <a:latin typeface="Times New Roman CE" charset="-18"/>
                <a:cs typeface="Times New Roman" pitchFamily="18" charset="0"/>
              </a:rPr>
              <a:t>   típusú  </a:t>
            </a:r>
            <a:r>
              <a:rPr lang="hu-HU" sz="1200" dirty="0" err="1">
                <a:latin typeface="Times New Roman CE" charset="-18"/>
                <a:cs typeface="Times New Roman" pitchFamily="18" charset="0"/>
              </a:rPr>
              <a:t>sikóernyő</a:t>
            </a:r>
            <a:r>
              <a:rPr lang="hu-HU" sz="1200" dirty="0">
                <a:latin typeface="Times New Roman CE" charset="-18"/>
                <a:cs typeface="Times New Roman" pitchFamily="18" charset="0"/>
              </a:rPr>
              <a:t>/sárkányrepülő</a:t>
            </a:r>
            <a:r>
              <a:rPr lang="hu-HU" sz="1400" dirty="0">
                <a:latin typeface="Times New Roman CE" charset="-18"/>
                <a:cs typeface="Times New Roman" pitchFamily="18" charset="0"/>
              </a:rPr>
              <a:t> </a:t>
            </a:r>
            <a:r>
              <a:rPr lang="hu-HU" sz="1100" dirty="0">
                <a:latin typeface="Times New Roman CE" charset="-18"/>
                <a:cs typeface="Times New Roman" pitchFamily="18" charset="0"/>
              </a:rPr>
              <a:t>az SZRSZ által megkötött 144.649 számú biztosítással rendelkezik</a:t>
            </a:r>
          </a:p>
          <a:p>
            <a:pPr defTabSz="762000" eaLnBrk="0" hangingPunct="0">
              <a:spcBef>
                <a:spcPct val="50000"/>
              </a:spcBef>
            </a:pPr>
            <a:r>
              <a:rPr lang="hu-HU" sz="1400" b="1" dirty="0">
                <a:latin typeface="Times New Roman CE" charset="-18"/>
                <a:cs typeface="Times New Roman" pitchFamily="18" charset="0"/>
              </a:rPr>
              <a:t>ÜZEMELTETŐ NEVE  </a:t>
            </a:r>
            <a:r>
              <a:rPr lang="hu-HU" sz="1400" dirty="0">
                <a:latin typeface="Times New Roman CE" charset="-18"/>
                <a:cs typeface="Times New Roman" pitchFamily="18" charset="0"/>
              </a:rPr>
              <a:t>            </a:t>
            </a:r>
            <a:r>
              <a:rPr lang="hu-HU" sz="1400" b="1" dirty="0">
                <a:latin typeface="Times New Roman CE" charset="-18"/>
                <a:cs typeface="Times New Roman" pitchFamily="18" charset="0"/>
              </a:rPr>
              <a:t>KLUBJA</a:t>
            </a:r>
          </a:p>
          <a:p>
            <a:pPr algn="ctr" defTabSz="762000" eaLnBrk="0" hangingPunct="0">
              <a:spcBef>
                <a:spcPct val="50000"/>
              </a:spcBef>
            </a:pPr>
            <a:r>
              <a:rPr lang="hu-HU" sz="1200" dirty="0" smtClean="0">
                <a:latin typeface="Times New Roman CE" charset="-18"/>
                <a:cs typeface="Times New Roman" pitchFamily="18" charset="0"/>
              </a:rPr>
              <a:t>A HFFA </a:t>
            </a:r>
            <a:r>
              <a:rPr lang="hu-HU" sz="1200" dirty="0">
                <a:latin typeface="Times New Roman CE" charset="-18"/>
                <a:cs typeface="Times New Roman" pitchFamily="18" charset="0"/>
              </a:rPr>
              <a:t>üzemeltetésén keresztül hatósági nyilvántartásba </a:t>
            </a:r>
            <a:r>
              <a:rPr lang="hu-HU" sz="1200" dirty="0" smtClean="0">
                <a:latin typeface="Times New Roman CE" charset="-18"/>
                <a:cs typeface="Times New Roman" pitchFamily="18" charset="0"/>
              </a:rPr>
              <a:t>2016-ra </a:t>
            </a:r>
            <a:r>
              <a:rPr lang="hu-HU" sz="1200" dirty="0">
                <a:latin typeface="Times New Roman CE" charset="-18"/>
                <a:cs typeface="Times New Roman" pitchFamily="18" charset="0"/>
              </a:rPr>
              <a:t>bejelentette</a:t>
            </a:r>
          </a:p>
          <a:p>
            <a:pPr algn="ctr" defTabSz="762000" eaLnBrk="0" hangingPunct="0">
              <a:spcBef>
                <a:spcPct val="50000"/>
              </a:spcBef>
            </a:pPr>
            <a:r>
              <a:rPr lang="hu-HU" sz="1200" dirty="0">
                <a:latin typeface="Times New Roman CE" charset="-18"/>
                <a:cs typeface="Times New Roman" pitchFamily="18" charset="0"/>
              </a:rPr>
              <a:t>A HFFA tanúsítja, hogy a </a:t>
            </a:r>
            <a:r>
              <a:rPr lang="hu-HU" sz="1200" dirty="0" smtClean="0">
                <a:latin typeface="Times New Roman CE" charset="-18"/>
                <a:cs typeface="Times New Roman" pitchFamily="18" charset="0"/>
              </a:rPr>
              <a:t>szervezetéhez tartozó </a:t>
            </a:r>
            <a:r>
              <a:rPr lang="hu-HU" sz="1200" dirty="0">
                <a:latin typeface="Times New Roman CE" charset="-18"/>
                <a:cs typeface="Times New Roman" pitchFamily="18" charset="0"/>
              </a:rPr>
              <a:t>felülvizsgáló bélyegzőjével ellátott </a:t>
            </a:r>
            <a:r>
              <a:rPr lang="hu-HU" sz="1200" dirty="0" err="1">
                <a:latin typeface="Times New Roman CE" charset="-18"/>
                <a:cs typeface="Times New Roman" pitchFamily="18" charset="0"/>
              </a:rPr>
              <a:t>légijármű</a:t>
            </a:r>
            <a:r>
              <a:rPr lang="hu-HU" sz="1200" dirty="0">
                <a:latin typeface="Times New Roman CE" charset="-18"/>
                <a:cs typeface="Times New Roman" pitchFamily="18" charset="0"/>
              </a:rPr>
              <a:t> alkalmas.</a:t>
            </a:r>
            <a:endParaRPr lang="hu-HU" sz="1200" dirty="0">
              <a:latin typeface="Times New Roman CE" charset="-18"/>
            </a:endParaRPr>
          </a:p>
        </p:txBody>
      </p:sp>
      <p:sp>
        <p:nvSpPr>
          <p:cNvPr id="14400" name="Rectangle 64"/>
          <p:cNvSpPr>
            <a:spLocks noChangeArrowheads="1"/>
          </p:cNvSpPr>
          <p:nvPr/>
        </p:nvSpPr>
        <p:spPr bwMode="auto">
          <a:xfrm>
            <a:off x="107504" y="762000"/>
            <a:ext cx="1873696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hu-HU" sz="2400" b="1" dirty="0" smtClean="0">
                <a:latin typeface="Times New Roman" pitchFamily="18" charset="0"/>
              </a:rPr>
              <a:t>2016.12.31</a:t>
            </a:r>
            <a:r>
              <a:rPr lang="hu-HU" sz="2400" b="1" dirty="0">
                <a:latin typeface="Times New Roman" pitchFamily="18" charset="0"/>
              </a:rPr>
              <a:t>.</a:t>
            </a:r>
          </a:p>
          <a:p>
            <a:pPr defTabSz="762000">
              <a:spcBef>
                <a:spcPct val="50000"/>
              </a:spcBef>
            </a:pPr>
            <a:r>
              <a:rPr lang="hu-HU" sz="2400" b="1" dirty="0" smtClean="0">
                <a:latin typeface="Times New Roman" pitchFamily="18" charset="0"/>
              </a:rPr>
              <a:t>EN A,B,C,D</a:t>
            </a:r>
            <a:endParaRPr lang="hu-HU" sz="2400" b="1" dirty="0">
              <a:latin typeface="Times New Roman" pitchFamily="18" charset="0"/>
            </a:endParaRPr>
          </a:p>
        </p:txBody>
      </p:sp>
      <p:sp>
        <p:nvSpPr>
          <p:cNvPr id="14401" name="Text Box 65"/>
          <p:cNvSpPr txBox="1">
            <a:spLocks noChangeArrowheads="1"/>
          </p:cNvSpPr>
          <p:nvPr/>
        </p:nvSpPr>
        <p:spPr bwMode="auto">
          <a:xfrm>
            <a:off x="4495800" y="0"/>
            <a:ext cx="4648200" cy="6002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 b="1" i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hu-HU" sz="2400" b="1" i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hu-HU" sz="2400" b="1" i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hu-HU" sz="2400" b="1" i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u-HU" sz="2400" b="1" i="1">
                <a:latin typeface="Times New Roman" pitchFamily="18" charset="0"/>
                <a:cs typeface="Times New Roman" pitchFamily="18" charset="0"/>
              </a:rPr>
              <a:t>SIKLÓREPÜLŐ TÖRZSKÖNYV</a:t>
            </a:r>
            <a:endParaRPr lang="hu-HU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pic>
        <p:nvPicPr>
          <p:cNvPr id="14402" name="Picture 66" descr="image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048000"/>
            <a:ext cx="16335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3" name="Picture 67" descr="semv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413" y="692150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Ív 39"/>
          <p:cNvSpPr/>
          <p:nvPr/>
        </p:nvSpPr>
        <p:spPr>
          <a:xfrm>
            <a:off x="2339752" y="980728"/>
            <a:ext cx="432048" cy="57606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Ellipszis 43"/>
          <p:cNvSpPr/>
          <p:nvPr/>
        </p:nvSpPr>
        <p:spPr bwMode="auto">
          <a:xfrm>
            <a:off x="2411760" y="980728"/>
            <a:ext cx="432048" cy="720080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hu-HU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6" grpId="0" autoUpdateAnimBg="0"/>
      <p:bldP spid="14367" grpId="0" autoUpdateAnimBg="0"/>
      <p:bldP spid="14368" grpId="0" autoUpdateAnimBg="0"/>
      <p:bldP spid="14369" grpId="0" autoUpdateAnimBg="0"/>
      <p:bldP spid="14399" grpId="0" animBg="1" autoUpdateAnimBg="0"/>
      <p:bldP spid="14400" grpId="0" autoUpdateAnimBg="0"/>
      <p:bldP spid="14401" grpId="0" animBg="1" autoUpdateAnimBg="0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981200" y="0"/>
          <a:ext cx="1911350" cy="1295400"/>
        </p:xfrm>
        <a:graphic>
          <a:graphicData uri="http://schemas.openxmlformats.org/presentationml/2006/ole">
            <p:oleObj spid="_x0000_s137218" name="Klip" r:id="rId3" imgW="4279392" imgH="4016999" progId="">
              <p:embed/>
            </p:oleObj>
          </a:graphicData>
        </a:graphic>
      </p:graphicFrame>
      <p:pic>
        <p:nvPicPr>
          <p:cNvPr id="12291" name="Picture 3" descr="KISKEP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0"/>
            <a:ext cx="1928813" cy="1295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7239000" y="0"/>
          <a:ext cx="1905000" cy="1295400"/>
        </p:xfrm>
        <a:graphic>
          <a:graphicData uri="http://schemas.openxmlformats.org/presentationml/2006/ole">
            <p:oleObj spid="_x0000_s137219" name="Klip" r:id="rId5" imgW="996696" imgH="963778" progId="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1828800" cy="1219200"/>
            <a:chOff x="1345" y="3056"/>
            <a:chExt cx="979" cy="94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93" y="3415"/>
              <a:ext cx="731" cy="584"/>
              <a:chOff x="1593" y="3415"/>
              <a:chExt cx="731" cy="5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704" y="3415"/>
                <a:ext cx="518" cy="584"/>
                <a:chOff x="1704" y="3415"/>
                <a:chExt cx="518" cy="584"/>
              </a:xfrm>
            </p:grpSpPr>
            <p:sp>
              <p:nvSpPr>
                <p:cNvPr id="12323" name="Freeform 8"/>
                <p:cNvSpPr>
                  <a:spLocks/>
                </p:cNvSpPr>
                <p:nvPr/>
              </p:nvSpPr>
              <p:spPr bwMode="auto">
                <a:xfrm>
                  <a:off x="1704" y="3415"/>
                  <a:ext cx="518" cy="81"/>
                </a:xfrm>
                <a:custGeom>
                  <a:avLst/>
                  <a:gdLst>
                    <a:gd name="T0" fmla="*/ 0 w 518"/>
                    <a:gd name="T1" fmla="*/ 80 h 81"/>
                    <a:gd name="T2" fmla="*/ 517 w 518"/>
                    <a:gd name="T3" fmla="*/ 80 h 81"/>
                    <a:gd name="T4" fmla="*/ 517 w 518"/>
                    <a:gd name="T5" fmla="*/ 52 h 81"/>
                    <a:gd name="T6" fmla="*/ 282 w 518"/>
                    <a:gd name="T7" fmla="*/ 0 h 81"/>
                    <a:gd name="T8" fmla="*/ 242 w 518"/>
                    <a:gd name="T9" fmla="*/ 0 h 81"/>
                    <a:gd name="T10" fmla="*/ 0 w 518"/>
                    <a:gd name="T11" fmla="*/ 48 h 81"/>
                    <a:gd name="T12" fmla="*/ 0 w 518"/>
                    <a:gd name="T13" fmla="*/ 80 h 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18" h="81">
                      <a:moveTo>
                        <a:pt x="0" y="80"/>
                      </a:moveTo>
                      <a:lnTo>
                        <a:pt x="517" y="80"/>
                      </a:lnTo>
                      <a:lnTo>
                        <a:pt x="517" y="52"/>
                      </a:lnTo>
                      <a:lnTo>
                        <a:pt x="282" y="0"/>
                      </a:lnTo>
                      <a:lnTo>
                        <a:pt x="242" y="0"/>
                      </a:lnTo>
                      <a:lnTo>
                        <a:pt x="0" y="48"/>
                      </a:lnTo>
                      <a:lnTo>
                        <a:pt x="0" y="8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324" name="Oval 9"/>
                <p:cNvSpPr>
                  <a:spLocks noChangeArrowheads="1"/>
                </p:cNvSpPr>
                <p:nvPr/>
              </p:nvSpPr>
              <p:spPr bwMode="auto">
                <a:xfrm>
                  <a:off x="1948" y="3441"/>
                  <a:ext cx="28" cy="32"/>
                </a:xfrm>
                <a:prstGeom prst="ellipse">
                  <a:avLst/>
                </a:prstGeom>
                <a:solidFill>
                  <a:srgbClr val="8080FF"/>
                </a:solidFill>
                <a:ln w="12700">
                  <a:solidFill>
                    <a:srgbClr val="808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325" name="Freeform 10"/>
                <p:cNvSpPr>
                  <a:spLocks/>
                </p:cNvSpPr>
                <p:nvPr/>
              </p:nvSpPr>
              <p:spPr bwMode="auto">
                <a:xfrm>
                  <a:off x="1834" y="3485"/>
                  <a:ext cx="255" cy="514"/>
                </a:xfrm>
                <a:custGeom>
                  <a:avLst/>
                  <a:gdLst>
                    <a:gd name="T0" fmla="*/ 126 w 255"/>
                    <a:gd name="T1" fmla="*/ 0 h 514"/>
                    <a:gd name="T2" fmla="*/ 164 w 255"/>
                    <a:gd name="T3" fmla="*/ 232 h 514"/>
                    <a:gd name="T4" fmla="*/ 164 w 255"/>
                    <a:gd name="T5" fmla="*/ 433 h 514"/>
                    <a:gd name="T6" fmla="*/ 190 w 255"/>
                    <a:gd name="T7" fmla="*/ 433 h 514"/>
                    <a:gd name="T8" fmla="*/ 254 w 255"/>
                    <a:gd name="T9" fmla="*/ 467 h 514"/>
                    <a:gd name="T10" fmla="*/ 254 w 255"/>
                    <a:gd name="T11" fmla="*/ 513 h 514"/>
                    <a:gd name="T12" fmla="*/ 0 w 255"/>
                    <a:gd name="T13" fmla="*/ 513 h 514"/>
                    <a:gd name="T14" fmla="*/ 0 w 255"/>
                    <a:gd name="T15" fmla="*/ 471 h 514"/>
                    <a:gd name="T16" fmla="*/ 50 w 255"/>
                    <a:gd name="T17" fmla="*/ 437 h 514"/>
                    <a:gd name="T18" fmla="*/ 80 w 255"/>
                    <a:gd name="T19" fmla="*/ 437 h 514"/>
                    <a:gd name="T20" fmla="*/ 80 w 255"/>
                    <a:gd name="T21" fmla="*/ 232 h 514"/>
                    <a:gd name="T22" fmla="*/ 126 w 255"/>
                    <a:gd name="T23" fmla="*/ 0 h 5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55" h="514">
                      <a:moveTo>
                        <a:pt x="126" y="0"/>
                      </a:moveTo>
                      <a:lnTo>
                        <a:pt x="164" y="232"/>
                      </a:lnTo>
                      <a:lnTo>
                        <a:pt x="164" y="433"/>
                      </a:lnTo>
                      <a:lnTo>
                        <a:pt x="190" y="433"/>
                      </a:lnTo>
                      <a:lnTo>
                        <a:pt x="254" y="467"/>
                      </a:lnTo>
                      <a:lnTo>
                        <a:pt x="254" y="513"/>
                      </a:lnTo>
                      <a:lnTo>
                        <a:pt x="0" y="513"/>
                      </a:lnTo>
                      <a:lnTo>
                        <a:pt x="0" y="471"/>
                      </a:lnTo>
                      <a:lnTo>
                        <a:pt x="50" y="437"/>
                      </a:lnTo>
                      <a:lnTo>
                        <a:pt x="80" y="437"/>
                      </a:lnTo>
                      <a:lnTo>
                        <a:pt x="80" y="232"/>
                      </a:lnTo>
                      <a:lnTo>
                        <a:pt x="126" y="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1593" y="3491"/>
                <a:ext cx="298" cy="456"/>
                <a:chOff x="1593" y="3491"/>
                <a:chExt cx="298" cy="456"/>
              </a:xfrm>
            </p:grpSpPr>
            <p:sp>
              <p:nvSpPr>
                <p:cNvPr id="12319" name="Line 12"/>
                <p:cNvSpPr>
                  <a:spLocks noChangeShapeType="1"/>
                </p:cNvSpPr>
                <p:nvPr/>
              </p:nvSpPr>
              <p:spPr bwMode="auto">
                <a:xfrm>
                  <a:off x="1746" y="3491"/>
                  <a:ext cx="138" cy="35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320" name="Line 13"/>
                <p:cNvSpPr>
                  <a:spLocks noChangeShapeType="1"/>
                </p:cNvSpPr>
                <p:nvPr/>
              </p:nvSpPr>
              <p:spPr bwMode="auto">
                <a:xfrm>
                  <a:off x="1746" y="3491"/>
                  <a:ext cx="0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321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605" y="3491"/>
                  <a:ext cx="141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322" name="Freeform 15"/>
                <p:cNvSpPr>
                  <a:spLocks/>
                </p:cNvSpPr>
                <p:nvPr/>
              </p:nvSpPr>
              <p:spPr bwMode="auto">
                <a:xfrm>
                  <a:off x="1593" y="3836"/>
                  <a:ext cx="298" cy="111"/>
                </a:xfrm>
                <a:custGeom>
                  <a:avLst/>
                  <a:gdLst>
                    <a:gd name="T0" fmla="*/ 2 w 298"/>
                    <a:gd name="T1" fmla="*/ 0 h 111"/>
                    <a:gd name="T2" fmla="*/ 0 w 298"/>
                    <a:gd name="T3" fmla="*/ 12 h 111"/>
                    <a:gd name="T4" fmla="*/ 2 w 298"/>
                    <a:gd name="T5" fmla="*/ 26 h 111"/>
                    <a:gd name="T6" fmla="*/ 6 w 298"/>
                    <a:gd name="T7" fmla="*/ 42 h 111"/>
                    <a:gd name="T8" fmla="*/ 14 w 298"/>
                    <a:gd name="T9" fmla="*/ 56 h 111"/>
                    <a:gd name="T10" fmla="*/ 26 w 298"/>
                    <a:gd name="T11" fmla="*/ 70 h 111"/>
                    <a:gd name="T12" fmla="*/ 42 w 298"/>
                    <a:gd name="T13" fmla="*/ 82 h 111"/>
                    <a:gd name="T14" fmla="*/ 58 w 298"/>
                    <a:gd name="T15" fmla="*/ 90 h 111"/>
                    <a:gd name="T16" fmla="*/ 70 w 298"/>
                    <a:gd name="T17" fmla="*/ 96 h 111"/>
                    <a:gd name="T18" fmla="*/ 86 w 298"/>
                    <a:gd name="T19" fmla="*/ 100 h 111"/>
                    <a:gd name="T20" fmla="*/ 101 w 298"/>
                    <a:gd name="T21" fmla="*/ 104 h 111"/>
                    <a:gd name="T22" fmla="*/ 115 w 298"/>
                    <a:gd name="T23" fmla="*/ 106 h 111"/>
                    <a:gd name="T24" fmla="*/ 127 w 298"/>
                    <a:gd name="T25" fmla="*/ 108 h 111"/>
                    <a:gd name="T26" fmla="*/ 145 w 298"/>
                    <a:gd name="T27" fmla="*/ 110 h 111"/>
                    <a:gd name="T28" fmla="*/ 161 w 298"/>
                    <a:gd name="T29" fmla="*/ 110 h 111"/>
                    <a:gd name="T30" fmla="*/ 177 w 298"/>
                    <a:gd name="T31" fmla="*/ 108 h 111"/>
                    <a:gd name="T32" fmla="*/ 195 w 298"/>
                    <a:gd name="T33" fmla="*/ 106 h 111"/>
                    <a:gd name="T34" fmla="*/ 209 w 298"/>
                    <a:gd name="T35" fmla="*/ 102 h 111"/>
                    <a:gd name="T36" fmla="*/ 223 w 298"/>
                    <a:gd name="T37" fmla="*/ 98 h 111"/>
                    <a:gd name="T38" fmla="*/ 237 w 298"/>
                    <a:gd name="T39" fmla="*/ 92 h 111"/>
                    <a:gd name="T40" fmla="*/ 247 w 298"/>
                    <a:gd name="T41" fmla="*/ 88 h 111"/>
                    <a:gd name="T42" fmla="*/ 257 w 298"/>
                    <a:gd name="T43" fmla="*/ 80 h 111"/>
                    <a:gd name="T44" fmla="*/ 265 w 298"/>
                    <a:gd name="T45" fmla="*/ 74 h 111"/>
                    <a:gd name="T46" fmla="*/ 273 w 298"/>
                    <a:gd name="T47" fmla="*/ 66 h 111"/>
                    <a:gd name="T48" fmla="*/ 281 w 298"/>
                    <a:gd name="T49" fmla="*/ 60 h 111"/>
                    <a:gd name="T50" fmla="*/ 287 w 298"/>
                    <a:gd name="T51" fmla="*/ 50 h 111"/>
                    <a:gd name="T52" fmla="*/ 293 w 298"/>
                    <a:gd name="T53" fmla="*/ 40 h 111"/>
                    <a:gd name="T54" fmla="*/ 295 w 298"/>
                    <a:gd name="T55" fmla="*/ 30 h 111"/>
                    <a:gd name="T56" fmla="*/ 297 w 298"/>
                    <a:gd name="T57" fmla="*/ 16 h 111"/>
                    <a:gd name="T58" fmla="*/ 297 w 298"/>
                    <a:gd name="T59" fmla="*/ 2 h 111"/>
                    <a:gd name="T60" fmla="*/ 2 w 298"/>
                    <a:gd name="T61" fmla="*/ 0 h 11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98" h="111">
                      <a:moveTo>
                        <a:pt x="2" y="0"/>
                      </a:moveTo>
                      <a:lnTo>
                        <a:pt x="0" y="12"/>
                      </a:lnTo>
                      <a:lnTo>
                        <a:pt x="2" y="26"/>
                      </a:lnTo>
                      <a:lnTo>
                        <a:pt x="6" y="42"/>
                      </a:lnTo>
                      <a:lnTo>
                        <a:pt x="14" y="56"/>
                      </a:lnTo>
                      <a:lnTo>
                        <a:pt x="26" y="70"/>
                      </a:lnTo>
                      <a:lnTo>
                        <a:pt x="42" y="82"/>
                      </a:lnTo>
                      <a:lnTo>
                        <a:pt x="58" y="90"/>
                      </a:lnTo>
                      <a:lnTo>
                        <a:pt x="70" y="96"/>
                      </a:lnTo>
                      <a:lnTo>
                        <a:pt x="86" y="100"/>
                      </a:lnTo>
                      <a:lnTo>
                        <a:pt x="101" y="104"/>
                      </a:lnTo>
                      <a:lnTo>
                        <a:pt x="115" y="106"/>
                      </a:lnTo>
                      <a:lnTo>
                        <a:pt x="127" y="108"/>
                      </a:lnTo>
                      <a:lnTo>
                        <a:pt x="145" y="110"/>
                      </a:lnTo>
                      <a:lnTo>
                        <a:pt x="161" y="110"/>
                      </a:lnTo>
                      <a:lnTo>
                        <a:pt x="177" y="108"/>
                      </a:lnTo>
                      <a:lnTo>
                        <a:pt x="195" y="106"/>
                      </a:lnTo>
                      <a:lnTo>
                        <a:pt x="209" y="102"/>
                      </a:lnTo>
                      <a:lnTo>
                        <a:pt x="223" y="98"/>
                      </a:lnTo>
                      <a:lnTo>
                        <a:pt x="237" y="92"/>
                      </a:lnTo>
                      <a:lnTo>
                        <a:pt x="247" y="88"/>
                      </a:lnTo>
                      <a:lnTo>
                        <a:pt x="257" y="80"/>
                      </a:lnTo>
                      <a:lnTo>
                        <a:pt x="265" y="74"/>
                      </a:lnTo>
                      <a:lnTo>
                        <a:pt x="273" y="66"/>
                      </a:lnTo>
                      <a:lnTo>
                        <a:pt x="281" y="60"/>
                      </a:lnTo>
                      <a:lnTo>
                        <a:pt x="287" y="50"/>
                      </a:lnTo>
                      <a:lnTo>
                        <a:pt x="293" y="40"/>
                      </a:lnTo>
                      <a:lnTo>
                        <a:pt x="295" y="30"/>
                      </a:lnTo>
                      <a:lnTo>
                        <a:pt x="297" y="16"/>
                      </a:lnTo>
                      <a:lnTo>
                        <a:pt x="297" y="2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026" y="3491"/>
                <a:ext cx="298" cy="456"/>
                <a:chOff x="2026" y="3491"/>
                <a:chExt cx="298" cy="456"/>
              </a:xfrm>
            </p:grpSpPr>
            <p:sp>
              <p:nvSpPr>
                <p:cNvPr id="12315" name="Freeform 17"/>
                <p:cNvSpPr>
                  <a:spLocks/>
                </p:cNvSpPr>
                <p:nvPr/>
              </p:nvSpPr>
              <p:spPr bwMode="auto">
                <a:xfrm>
                  <a:off x="2026" y="3836"/>
                  <a:ext cx="298" cy="111"/>
                </a:xfrm>
                <a:custGeom>
                  <a:avLst/>
                  <a:gdLst>
                    <a:gd name="T0" fmla="*/ 2 w 298"/>
                    <a:gd name="T1" fmla="*/ 0 h 111"/>
                    <a:gd name="T2" fmla="*/ 0 w 298"/>
                    <a:gd name="T3" fmla="*/ 12 h 111"/>
                    <a:gd name="T4" fmla="*/ 2 w 298"/>
                    <a:gd name="T5" fmla="*/ 26 h 111"/>
                    <a:gd name="T6" fmla="*/ 6 w 298"/>
                    <a:gd name="T7" fmla="*/ 42 h 111"/>
                    <a:gd name="T8" fmla="*/ 14 w 298"/>
                    <a:gd name="T9" fmla="*/ 56 h 111"/>
                    <a:gd name="T10" fmla="*/ 26 w 298"/>
                    <a:gd name="T11" fmla="*/ 70 h 111"/>
                    <a:gd name="T12" fmla="*/ 42 w 298"/>
                    <a:gd name="T13" fmla="*/ 82 h 111"/>
                    <a:gd name="T14" fmla="*/ 58 w 298"/>
                    <a:gd name="T15" fmla="*/ 90 h 111"/>
                    <a:gd name="T16" fmla="*/ 72 w 298"/>
                    <a:gd name="T17" fmla="*/ 96 h 111"/>
                    <a:gd name="T18" fmla="*/ 86 w 298"/>
                    <a:gd name="T19" fmla="*/ 100 h 111"/>
                    <a:gd name="T20" fmla="*/ 100 w 298"/>
                    <a:gd name="T21" fmla="*/ 104 h 111"/>
                    <a:gd name="T22" fmla="*/ 114 w 298"/>
                    <a:gd name="T23" fmla="*/ 106 h 111"/>
                    <a:gd name="T24" fmla="*/ 126 w 298"/>
                    <a:gd name="T25" fmla="*/ 108 h 111"/>
                    <a:gd name="T26" fmla="*/ 145 w 298"/>
                    <a:gd name="T27" fmla="*/ 110 h 111"/>
                    <a:gd name="T28" fmla="*/ 161 w 298"/>
                    <a:gd name="T29" fmla="*/ 110 h 111"/>
                    <a:gd name="T30" fmla="*/ 177 w 298"/>
                    <a:gd name="T31" fmla="*/ 108 h 111"/>
                    <a:gd name="T32" fmla="*/ 195 w 298"/>
                    <a:gd name="T33" fmla="*/ 106 h 111"/>
                    <a:gd name="T34" fmla="*/ 209 w 298"/>
                    <a:gd name="T35" fmla="*/ 102 h 111"/>
                    <a:gd name="T36" fmla="*/ 223 w 298"/>
                    <a:gd name="T37" fmla="*/ 98 h 111"/>
                    <a:gd name="T38" fmla="*/ 237 w 298"/>
                    <a:gd name="T39" fmla="*/ 92 h 111"/>
                    <a:gd name="T40" fmla="*/ 247 w 298"/>
                    <a:gd name="T41" fmla="*/ 88 h 111"/>
                    <a:gd name="T42" fmla="*/ 257 w 298"/>
                    <a:gd name="T43" fmla="*/ 80 h 111"/>
                    <a:gd name="T44" fmla="*/ 265 w 298"/>
                    <a:gd name="T45" fmla="*/ 74 h 111"/>
                    <a:gd name="T46" fmla="*/ 273 w 298"/>
                    <a:gd name="T47" fmla="*/ 66 h 111"/>
                    <a:gd name="T48" fmla="*/ 283 w 298"/>
                    <a:gd name="T49" fmla="*/ 60 h 111"/>
                    <a:gd name="T50" fmla="*/ 287 w 298"/>
                    <a:gd name="T51" fmla="*/ 50 h 111"/>
                    <a:gd name="T52" fmla="*/ 293 w 298"/>
                    <a:gd name="T53" fmla="*/ 40 h 111"/>
                    <a:gd name="T54" fmla="*/ 297 w 298"/>
                    <a:gd name="T55" fmla="*/ 30 h 111"/>
                    <a:gd name="T56" fmla="*/ 297 w 298"/>
                    <a:gd name="T57" fmla="*/ 16 h 111"/>
                    <a:gd name="T58" fmla="*/ 297 w 298"/>
                    <a:gd name="T59" fmla="*/ 2 h 111"/>
                    <a:gd name="T60" fmla="*/ 2 w 298"/>
                    <a:gd name="T61" fmla="*/ 0 h 11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98" h="111">
                      <a:moveTo>
                        <a:pt x="2" y="0"/>
                      </a:moveTo>
                      <a:lnTo>
                        <a:pt x="0" y="12"/>
                      </a:lnTo>
                      <a:lnTo>
                        <a:pt x="2" y="26"/>
                      </a:lnTo>
                      <a:lnTo>
                        <a:pt x="6" y="42"/>
                      </a:lnTo>
                      <a:lnTo>
                        <a:pt x="14" y="56"/>
                      </a:lnTo>
                      <a:lnTo>
                        <a:pt x="26" y="70"/>
                      </a:lnTo>
                      <a:lnTo>
                        <a:pt x="42" y="82"/>
                      </a:lnTo>
                      <a:lnTo>
                        <a:pt x="58" y="90"/>
                      </a:lnTo>
                      <a:lnTo>
                        <a:pt x="72" y="96"/>
                      </a:lnTo>
                      <a:lnTo>
                        <a:pt x="86" y="100"/>
                      </a:lnTo>
                      <a:lnTo>
                        <a:pt x="100" y="104"/>
                      </a:lnTo>
                      <a:lnTo>
                        <a:pt x="114" y="106"/>
                      </a:lnTo>
                      <a:lnTo>
                        <a:pt x="126" y="108"/>
                      </a:lnTo>
                      <a:lnTo>
                        <a:pt x="145" y="110"/>
                      </a:lnTo>
                      <a:lnTo>
                        <a:pt x="161" y="110"/>
                      </a:lnTo>
                      <a:lnTo>
                        <a:pt x="177" y="108"/>
                      </a:lnTo>
                      <a:lnTo>
                        <a:pt x="195" y="106"/>
                      </a:lnTo>
                      <a:lnTo>
                        <a:pt x="209" y="102"/>
                      </a:lnTo>
                      <a:lnTo>
                        <a:pt x="223" y="98"/>
                      </a:lnTo>
                      <a:lnTo>
                        <a:pt x="237" y="92"/>
                      </a:lnTo>
                      <a:lnTo>
                        <a:pt x="247" y="88"/>
                      </a:lnTo>
                      <a:lnTo>
                        <a:pt x="257" y="80"/>
                      </a:lnTo>
                      <a:lnTo>
                        <a:pt x="265" y="74"/>
                      </a:lnTo>
                      <a:lnTo>
                        <a:pt x="273" y="66"/>
                      </a:lnTo>
                      <a:lnTo>
                        <a:pt x="283" y="60"/>
                      </a:lnTo>
                      <a:lnTo>
                        <a:pt x="287" y="50"/>
                      </a:lnTo>
                      <a:lnTo>
                        <a:pt x="293" y="40"/>
                      </a:lnTo>
                      <a:lnTo>
                        <a:pt x="297" y="30"/>
                      </a:lnTo>
                      <a:lnTo>
                        <a:pt x="297" y="16"/>
                      </a:lnTo>
                      <a:lnTo>
                        <a:pt x="297" y="2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316" name="Line 18"/>
                <p:cNvSpPr>
                  <a:spLocks noChangeShapeType="1"/>
                </p:cNvSpPr>
                <p:nvPr/>
              </p:nvSpPr>
              <p:spPr bwMode="auto">
                <a:xfrm>
                  <a:off x="2181" y="3491"/>
                  <a:ext cx="136" cy="35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317" name="Line 19"/>
                <p:cNvSpPr>
                  <a:spLocks noChangeShapeType="1"/>
                </p:cNvSpPr>
                <p:nvPr/>
              </p:nvSpPr>
              <p:spPr bwMode="auto">
                <a:xfrm>
                  <a:off x="2181" y="3491"/>
                  <a:ext cx="0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318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038" y="3491"/>
                  <a:ext cx="143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sp>
          <p:nvSpPr>
            <p:cNvPr id="12310" name="Line 21"/>
            <p:cNvSpPr>
              <a:spLocks noChangeShapeType="1"/>
            </p:cNvSpPr>
            <p:nvPr/>
          </p:nvSpPr>
          <p:spPr bwMode="auto">
            <a:xfrm>
              <a:off x="1345" y="3056"/>
              <a:ext cx="270" cy="3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2311" name="Freeform 22"/>
            <p:cNvSpPr>
              <a:spLocks/>
            </p:cNvSpPr>
            <p:nvPr/>
          </p:nvSpPr>
          <p:spPr bwMode="auto">
            <a:xfrm>
              <a:off x="1567" y="3365"/>
              <a:ext cx="105" cy="121"/>
            </a:xfrm>
            <a:custGeom>
              <a:avLst/>
              <a:gdLst>
                <a:gd name="T0" fmla="*/ 0 w 105"/>
                <a:gd name="T1" fmla="*/ 46 h 121"/>
                <a:gd name="T2" fmla="*/ 40 w 105"/>
                <a:gd name="T3" fmla="*/ 36 h 121"/>
                <a:gd name="T4" fmla="*/ 60 w 105"/>
                <a:gd name="T5" fmla="*/ 0 h 121"/>
                <a:gd name="T6" fmla="*/ 104 w 105"/>
                <a:gd name="T7" fmla="*/ 120 h 121"/>
                <a:gd name="T8" fmla="*/ 0 w 105"/>
                <a:gd name="T9" fmla="*/ 46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121">
                  <a:moveTo>
                    <a:pt x="0" y="46"/>
                  </a:moveTo>
                  <a:lnTo>
                    <a:pt x="40" y="36"/>
                  </a:lnTo>
                  <a:lnTo>
                    <a:pt x="60" y="0"/>
                  </a:lnTo>
                  <a:lnTo>
                    <a:pt x="104" y="120"/>
                  </a:lnTo>
                  <a:lnTo>
                    <a:pt x="0" y="4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2294" name="Text Box 23"/>
          <p:cNvSpPr txBox="1">
            <a:spLocks noChangeArrowheads="1"/>
          </p:cNvSpPr>
          <p:nvPr/>
        </p:nvSpPr>
        <p:spPr bwMode="auto">
          <a:xfrm>
            <a:off x="1981200" y="1371600"/>
            <a:ext cx="1905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rgbClr val="FF3300"/>
                </a:solidFill>
                <a:latin typeface="Times New Roman CE" charset="-18"/>
              </a:rPr>
              <a:t>PILÓTA</a:t>
            </a:r>
          </a:p>
        </p:txBody>
      </p:sp>
      <p:sp>
        <p:nvSpPr>
          <p:cNvPr id="12295" name="Text Box 24"/>
          <p:cNvSpPr txBox="1">
            <a:spLocks noChangeArrowheads="1"/>
          </p:cNvSpPr>
          <p:nvPr/>
        </p:nvSpPr>
        <p:spPr bwMode="auto">
          <a:xfrm>
            <a:off x="4572000" y="1371600"/>
            <a:ext cx="1905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rgbClr val="FF3300"/>
                </a:solidFill>
                <a:latin typeface="Times New Roman CE" charset="-18"/>
              </a:rPr>
              <a:t>LÉGIJÁRMŰ</a:t>
            </a:r>
          </a:p>
        </p:txBody>
      </p:sp>
      <p:sp>
        <p:nvSpPr>
          <p:cNvPr id="12296" name="Text Box 25"/>
          <p:cNvSpPr txBox="1">
            <a:spLocks noChangeArrowheads="1"/>
          </p:cNvSpPr>
          <p:nvPr/>
        </p:nvSpPr>
        <p:spPr bwMode="auto">
          <a:xfrm>
            <a:off x="7239000" y="1371600"/>
            <a:ext cx="1905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rgbClr val="FF3300"/>
                </a:solidFill>
                <a:latin typeface="Times New Roman CE" charset="-18"/>
              </a:rPr>
              <a:t>LÉGTÉR</a:t>
            </a:r>
          </a:p>
        </p:txBody>
      </p:sp>
      <p:sp>
        <p:nvSpPr>
          <p:cNvPr id="12297" name="Text Box 26"/>
          <p:cNvSpPr txBox="1">
            <a:spLocks noChangeArrowheads="1"/>
          </p:cNvSpPr>
          <p:nvPr/>
        </p:nvSpPr>
        <p:spPr bwMode="auto">
          <a:xfrm>
            <a:off x="0" y="1828800"/>
            <a:ext cx="2411413" cy="115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  <a:latin typeface="Times New Roman CE" charset="-18"/>
              </a:rPr>
              <a:t>TV. a légiközlekedésről</a:t>
            </a:r>
          </a:p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  <a:latin typeface="Times New Roman CE" charset="-18"/>
              </a:rPr>
              <a:t>(XCVII./95.)</a:t>
            </a:r>
          </a:p>
        </p:txBody>
      </p:sp>
      <p:sp>
        <p:nvSpPr>
          <p:cNvPr id="12298" name="Text Box 27"/>
          <p:cNvSpPr txBox="1">
            <a:spLocks noChangeArrowheads="1"/>
          </p:cNvSpPr>
          <p:nvPr/>
        </p:nvSpPr>
        <p:spPr bwMode="auto">
          <a:xfrm>
            <a:off x="1981200" y="1905000"/>
            <a:ext cx="1981200" cy="85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  <a:latin typeface="Times New Roman CE" charset="-18"/>
              </a:rPr>
              <a:t>bizonyítvány </a:t>
            </a:r>
          </a:p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  <a:latin typeface="Times New Roman CE" charset="-18"/>
              </a:rPr>
              <a:t>(52.§.)</a:t>
            </a:r>
          </a:p>
        </p:txBody>
      </p:sp>
      <p:sp>
        <p:nvSpPr>
          <p:cNvPr id="12299" name="Text Box 28"/>
          <p:cNvSpPr txBox="1">
            <a:spLocks noChangeArrowheads="1"/>
          </p:cNvSpPr>
          <p:nvPr/>
        </p:nvSpPr>
        <p:spPr bwMode="auto">
          <a:xfrm>
            <a:off x="1981200" y="2895600"/>
            <a:ext cx="1981200" cy="85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  <a:latin typeface="Times New Roman CE" charset="-18"/>
              </a:rPr>
              <a:t>felelősség</a:t>
            </a:r>
          </a:p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  <a:latin typeface="Times New Roman CE" charset="-18"/>
              </a:rPr>
              <a:t>(54.-58.§.)</a:t>
            </a:r>
          </a:p>
        </p:txBody>
      </p:sp>
      <p:sp>
        <p:nvSpPr>
          <p:cNvPr id="12300" name="Text Box 29"/>
          <p:cNvSpPr txBox="1">
            <a:spLocks noChangeArrowheads="1"/>
          </p:cNvSpPr>
          <p:nvPr/>
        </p:nvSpPr>
        <p:spPr bwMode="auto">
          <a:xfrm>
            <a:off x="2057400" y="3886200"/>
            <a:ext cx="1905000" cy="85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  <a:latin typeface="Times New Roman CE" charset="-18"/>
              </a:rPr>
              <a:t>balesetek</a:t>
            </a:r>
          </a:p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  <a:latin typeface="Times New Roman CE" charset="-18"/>
              </a:rPr>
              <a:t>(64.-66.§.)</a:t>
            </a:r>
          </a:p>
        </p:txBody>
      </p:sp>
      <p:sp>
        <p:nvSpPr>
          <p:cNvPr id="12301" name="Text Box 30"/>
          <p:cNvSpPr txBox="1">
            <a:spLocks noChangeArrowheads="1"/>
          </p:cNvSpPr>
          <p:nvPr/>
        </p:nvSpPr>
        <p:spPr bwMode="auto">
          <a:xfrm>
            <a:off x="4419600" y="1905000"/>
            <a:ext cx="2286000" cy="2225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/>
            <a:r>
              <a:rPr lang="hu-HU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Lajstromozásra nem kötelezett légijármű</a:t>
            </a:r>
          </a:p>
          <a:p>
            <a:pPr algn="ctr" defTabSz="762000" eaLnBrk="0" hangingPunct="0"/>
            <a:r>
              <a:rPr lang="hu-HU" sz="2000" b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hu-HU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yilvántartása</a:t>
            </a:r>
            <a:r>
              <a:rPr lang="hu-HU" sz="2000" b="1">
                <a:solidFill>
                  <a:srgbClr val="FF3300"/>
                </a:solidFill>
                <a:latin typeface="Times New Roman" pitchFamily="18" charset="0"/>
              </a:rPr>
              <a:t>,</a:t>
            </a:r>
            <a:r>
              <a:rPr lang="hu-HU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(17.§.)</a:t>
            </a:r>
          </a:p>
          <a:p>
            <a:pPr algn="ctr" defTabSz="762000" eaLnBrk="0" hangingPunct="0"/>
            <a:r>
              <a:rPr lang="hu-HU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biztosítása</a:t>
            </a:r>
            <a:endParaRPr lang="hu-HU" sz="20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 defTabSz="762000" eaLnBrk="0" hangingPunct="0"/>
            <a:r>
              <a:rPr lang="hu-HU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(69.§.)</a:t>
            </a:r>
            <a:endParaRPr lang="hu-HU" sz="2000" b="1">
              <a:solidFill>
                <a:srgbClr val="FF3300"/>
              </a:solidFill>
              <a:latin typeface="Times New Roman CE" charset="-18"/>
            </a:endParaRPr>
          </a:p>
        </p:txBody>
      </p:sp>
      <p:sp>
        <p:nvSpPr>
          <p:cNvPr id="12302" name="Rectangle 31"/>
          <p:cNvSpPr>
            <a:spLocks noChangeArrowheads="1"/>
          </p:cNvSpPr>
          <p:nvPr/>
        </p:nvSpPr>
        <p:spPr bwMode="auto">
          <a:xfrm>
            <a:off x="0" y="6172200"/>
            <a:ext cx="3124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/>
            <a:endParaRPr lang="hu-HU" sz="2000" b="1">
              <a:solidFill>
                <a:srgbClr val="669900"/>
              </a:solidFill>
              <a:latin typeface="Times New Roman" pitchFamily="18" charset="0"/>
            </a:endParaRPr>
          </a:p>
        </p:txBody>
      </p:sp>
      <p:sp>
        <p:nvSpPr>
          <p:cNvPr id="12303" name="Rectangle 32"/>
          <p:cNvSpPr>
            <a:spLocks noChangeArrowheads="1"/>
          </p:cNvSpPr>
          <p:nvPr/>
        </p:nvSpPr>
        <p:spPr bwMode="auto">
          <a:xfrm>
            <a:off x="0" y="4941168"/>
            <a:ext cx="32004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/>
            <a:r>
              <a:rPr lang="hu-HU" sz="2000" b="1" dirty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141/95. </a:t>
            </a:r>
            <a:r>
              <a:rPr lang="hu-HU" sz="2000" b="1" dirty="0">
                <a:solidFill>
                  <a:srgbClr val="669900"/>
                </a:solidFill>
                <a:latin typeface="Times New Roman" pitchFamily="18" charset="0"/>
              </a:rPr>
              <a:t>s</a:t>
            </a:r>
            <a:r>
              <a:rPr lang="hu-HU" sz="2000" b="1" dirty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hu-HU" sz="2000" b="1" dirty="0">
                <a:solidFill>
                  <a:srgbClr val="669900"/>
                </a:solidFill>
                <a:latin typeface="Times New Roman" pitchFamily="18" charset="0"/>
              </a:rPr>
              <a:t>.</a:t>
            </a:r>
            <a:r>
              <a:rPr lang="hu-HU" sz="2000" b="1" dirty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>
                <a:solidFill>
                  <a:srgbClr val="669900"/>
                </a:solidFill>
                <a:latin typeface="Times New Roman" pitchFamily="18" charset="0"/>
              </a:rPr>
              <a:t>k</a:t>
            </a:r>
            <a:r>
              <a:rPr lang="hu-HU" sz="2000" b="1" dirty="0" err="1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rm.rend</a:t>
            </a:r>
            <a:r>
              <a:rPr lang="hu-HU" sz="2000" b="1" dirty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sz="2000" b="1" dirty="0">
                <a:solidFill>
                  <a:srgbClr val="6699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2304" name="AutoShape 33"/>
          <p:cNvSpPr>
            <a:spLocks noChangeArrowheads="1"/>
          </p:cNvSpPr>
          <p:nvPr/>
        </p:nvSpPr>
        <p:spPr bwMode="auto">
          <a:xfrm>
            <a:off x="2895600" y="4953000"/>
            <a:ext cx="4419600" cy="381000"/>
          </a:xfrm>
          <a:prstGeom prst="rightArrow">
            <a:avLst>
              <a:gd name="adj1" fmla="val 50000"/>
              <a:gd name="adj2" fmla="val 29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305" name="Text Box 34"/>
          <p:cNvSpPr txBox="1">
            <a:spLocks noChangeArrowheads="1"/>
          </p:cNvSpPr>
          <p:nvPr/>
        </p:nvSpPr>
        <p:spPr bwMode="auto">
          <a:xfrm>
            <a:off x="7315200" y="4800600"/>
            <a:ext cx="1828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hu-HU" sz="2000" b="1">
                <a:latin typeface="Times New Roman CE" charset="-18"/>
              </a:rPr>
              <a:t>22. </a:t>
            </a:r>
            <a:r>
              <a:rPr lang="hu-HU" sz="2000" b="1">
                <a:cs typeface="Arial" pitchFamily="34" charset="0"/>
              </a:rPr>
              <a:t>§</a:t>
            </a:r>
            <a:r>
              <a:rPr lang="hu-HU" sz="2000" b="1">
                <a:latin typeface="Times New Roman CE" charset="-18"/>
              </a:rPr>
              <a:t>. (2) bek.</a:t>
            </a:r>
          </a:p>
        </p:txBody>
      </p:sp>
      <p:sp>
        <p:nvSpPr>
          <p:cNvPr id="12306" name="Text Box 35"/>
          <p:cNvSpPr txBox="1">
            <a:spLocks noChangeArrowheads="1"/>
          </p:cNvSpPr>
          <p:nvPr/>
        </p:nvSpPr>
        <p:spPr bwMode="auto">
          <a:xfrm>
            <a:off x="2209800" y="1447800"/>
            <a:ext cx="6934200" cy="32623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defTabSz="762000" eaLnBrk="0" hangingPunct="0">
              <a:spcBef>
                <a:spcPct val="50000"/>
              </a:spcBef>
            </a:pPr>
            <a:endParaRPr lang="hu-HU" sz="400" b="1"/>
          </a:p>
          <a:p>
            <a:pPr marL="457200" indent="-457200" defTabSz="762000" eaLnBrk="0" hangingPunct="0">
              <a:spcBef>
                <a:spcPct val="50000"/>
              </a:spcBef>
            </a:pPr>
            <a:r>
              <a:rPr lang="hu-HU" sz="1700" b="1">
                <a:cs typeface="Arial" pitchFamily="34" charset="0"/>
              </a:rPr>
              <a:t>Vhr. 22. § (2)</a:t>
            </a:r>
            <a:r>
              <a:rPr lang="hu-HU" sz="1700" b="1"/>
              <a:t> </a:t>
            </a:r>
            <a:r>
              <a:rPr lang="hu-HU" sz="1700" b="1">
                <a:cs typeface="Arial" pitchFamily="34" charset="0"/>
              </a:rPr>
              <a:t>A fel- és leszállás nem repülőtéren is történhet a következő esetekben:</a:t>
            </a:r>
            <a:endParaRPr lang="hu-HU" sz="1700" b="1"/>
          </a:p>
          <a:p>
            <a:pPr marL="457200" indent="-457200" defTabSz="762000" eaLnBrk="0" hangingPunct="0">
              <a:spcBef>
                <a:spcPct val="50000"/>
              </a:spcBef>
              <a:buFontTx/>
              <a:buAutoNum type="alphaLcParenR"/>
            </a:pPr>
            <a:r>
              <a:rPr lang="hu-HU" sz="1700">
                <a:cs typeface="Arial" pitchFamily="34" charset="0"/>
              </a:rPr>
              <a:t>állami légijármű fel- és leszállása,</a:t>
            </a:r>
            <a:endParaRPr lang="hu-HU" sz="1700"/>
          </a:p>
          <a:p>
            <a:pPr marL="457200" indent="-457200" defTabSz="762000" eaLnBrk="0" hangingPunct="0">
              <a:spcBef>
                <a:spcPct val="50000"/>
              </a:spcBef>
              <a:buFontTx/>
              <a:buAutoNum type="alphaLcParenR"/>
            </a:pPr>
            <a:r>
              <a:rPr lang="hu-HU" sz="1700">
                <a:cs typeface="Arial" pitchFamily="34" charset="0"/>
              </a:rPr>
              <a:t>baleseti segítségnyújtás érdekében szükséges fel- és leszállás,</a:t>
            </a:r>
            <a:endParaRPr lang="hu-HU" sz="1700"/>
          </a:p>
          <a:p>
            <a:pPr marL="457200" indent="-457200" defTabSz="762000" eaLnBrk="0" hangingPunct="0">
              <a:spcBef>
                <a:spcPct val="50000"/>
              </a:spcBef>
              <a:buFontTx/>
              <a:buAutoNum type="alphaLcParenR"/>
            </a:pPr>
            <a:r>
              <a:rPr lang="hu-HU" sz="1700" b="1">
                <a:solidFill>
                  <a:srgbClr val="FF3300"/>
                </a:solidFill>
                <a:cs typeface="Arial" pitchFamily="34" charset="0"/>
              </a:rPr>
              <a:t>a légijármű tulajdonságai miatt a leszállás helye előzetesen nem határozható meg,</a:t>
            </a:r>
            <a:endParaRPr lang="hu-HU" sz="1700" b="1">
              <a:solidFill>
                <a:srgbClr val="FF3300"/>
              </a:solidFill>
            </a:endParaRPr>
          </a:p>
          <a:p>
            <a:pPr marL="457200" indent="-457200" defTabSz="762000" eaLnBrk="0" hangingPunct="0">
              <a:spcBef>
                <a:spcPct val="50000"/>
              </a:spcBef>
              <a:buFontTx/>
              <a:buAutoNum type="alphaLcParenR"/>
            </a:pPr>
            <a:r>
              <a:rPr lang="hu-HU" sz="1700">
                <a:cs typeface="Arial" pitchFamily="34" charset="0"/>
              </a:rPr>
              <a:t>a leszállás a biztonság érdekében, vészhelyzetben szükséges.</a:t>
            </a:r>
            <a:endParaRPr lang="hu-HU" sz="1700"/>
          </a:p>
          <a:p>
            <a:pPr marL="457200" indent="-457200" defTabSz="762000" eaLnBrk="0" hangingPunct="0">
              <a:spcBef>
                <a:spcPct val="50000"/>
              </a:spcBef>
            </a:pPr>
            <a:r>
              <a:rPr lang="hu-HU" sz="1700" b="1">
                <a:solidFill>
                  <a:srgbClr val="FF0000"/>
                </a:solidFill>
                <a:cs typeface="Arial" pitchFamily="34" charset="0"/>
              </a:rPr>
              <a:t>Vhr. 22. § (3)</a:t>
            </a:r>
            <a:r>
              <a:rPr lang="hu-HU" sz="1700" b="1">
                <a:solidFill>
                  <a:srgbClr val="FF0000"/>
                </a:solidFill>
              </a:rPr>
              <a:t> </a:t>
            </a:r>
            <a:r>
              <a:rPr lang="hu-HU" sz="1700">
                <a:solidFill>
                  <a:srgbClr val="FF0000"/>
                </a:solidFill>
                <a:cs typeface="Arial" pitchFamily="34" charset="0"/>
              </a:rPr>
              <a:t>A (2) bekezdés szerinti fel- és leszállással okozott kárt meg kell téríteni. </a:t>
            </a:r>
          </a:p>
        </p:txBody>
      </p:sp>
      <p:sp>
        <p:nvSpPr>
          <p:cNvPr id="12307" name="Téglalap 1"/>
          <p:cNvSpPr>
            <a:spLocks noChangeArrowheads="1"/>
          </p:cNvSpPr>
          <p:nvPr/>
        </p:nvSpPr>
        <p:spPr bwMode="auto">
          <a:xfrm>
            <a:off x="41275" y="5661025"/>
            <a:ext cx="296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eaLnBrk="0" hangingPunct="0"/>
            <a:r>
              <a:rPr lang="hu-HU" sz="2000" b="1">
                <a:solidFill>
                  <a:srgbClr val="669900"/>
                </a:solidFill>
                <a:latin typeface="Times New Roman" pitchFamily="18" charset="0"/>
              </a:rPr>
              <a:t>159/2010. sz. krm. Rend.</a:t>
            </a:r>
          </a:p>
        </p:txBody>
      </p:sp>
      <p:sp>
        <p:nvSpPr>
          <p:cNvPr id="12308" name="Téglalap 2"/>
          <p:cNvSpPr>
            <a:spLocks noChangeArrowheads="1"/>
          </p:cNvSpPr>
          <p:nvPr/>
        </p:nvSpPr>
        <p:spPr bwMode="auto">
          <a:xfrm>
            <a:off x="3216274" y="5676900"/>
            <a:ext cx="3011909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>
                <a:cs typeface="Arial" pitchFamily="34" charset="0"/>
              </a:rPr>
              <a:t>Repülőterek létesítéséről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981200" y="0"/>
          <a:ext cx="1911350" cy="1295400"/>
        </p:xfrm>
        <a:graphic>
          <a:graphicData uri="http://schemas.openxmlformats.org/presentationml/2006/ole">
            <p:oleObj spid="_x0000_s138242" name="Klip" r:id="rId3" imgW="4279392" imgH="4016999" progId="">
              <p:embed/>
            </p:oleObj>
          </a:graphicData>
        </a:graphic>
      </p:graphicFrame>
      <p:pic>
        <p:nvPicPr>
          <p:cNvPr id="10243" name="Picture 3" descr="KISKEP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0"/>
            <a:ext cx="1928813" cy="1295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7239000" y="0"/>
          <a:ext cx="1905000" cy="1295400"/>
        </p:xfrm>
        <a:graphic>
          <a:graphicData uri="http://schemas.openxmlformats.org/presentationml/2006/ole">
            <p:oleObj spid="_x0000_s138243" name="Klip" r:id="rId5" imgW="996696" imgH="963778" progId="">
              <p:embed/>
            </p:oleObj>
          </a:graphicData>
        </a:graphic>
      </p:graphicFrame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1371600"/>
            <a:ext cx="2267744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 CE" charset="-18"/>
              </a:rPr>
              <a:t>AL</a:t>
            </a:r>
            <a:r>
              <a:rPr lang="hu-HU" sz="2000" b="1" dirty="0">
                <a:solidFill>
                  <a:srgbClr val="FF3300"/>
                </a:solidFill>
                <a:latin typeface="Times New Roman CE" charset="-18"/>
              </a:rPr>
              <a:t>APTÖRVÉNY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1828800" cy="1219200"/>
            <a:chOff x="1345" y="3056"/>
            <a:chExt cx="979" cy="943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593" y="3415"/>
              <a:ext cx="731" cy="584"/>
              <a:chOff x="1593" y="3415"/>
              <a:chExt cx="731" cy="584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704" y="3415"/>
                <a:ext cx="518" cy="584"/>
                <a:chOff x="1704" y="3415"/>
                <a:chExt cx="518" cy="584"/>
              </a:xfrm>
            </p:grpSpPr>
            <p:sp>
              <p:nvSpPr>
                <p:cNvPr id="10272" name="Freeform 9"/>
                <p:cNvSpPr>
                  <a:spLocks/>
                </p:cNvSpPr>
                <p:nvPr/>
              </p:nvSpPr>
              <p:spPr bwMode="auto">
                <a:xfrm>
                  <a:off x="1704" y="3415"/>
                  <a:ext cx="518" cy="81"/>
                </a:xfrm>
                <a:custGeom>
                  <a:avLst/>
                  <a:gdLst>
                    <a:gd name="T0" fmla="*/ 0 w 518"/>
                    <a:gd name="T1" fmla="*/ 80 h 81"/>
                    <a:gd name="T2" fmla="*/ 517 w 518"/>
                    <a:gd name="T3" fmla="*/ 80 h 81"/>
                    <a:gd name="T4" fmla="*/ 517 w 518"/>
                    <a:gd name="T5" fmla="*/ 52 h 81"/>
                    <a:gd name="T6" fmla="*/ 282 w 518"/>
                    <a:gd name="T7" fmla="*/ 0 h 81"/>
                    <a:gd name="T8" fmla="*/ 242 w 518"/>
                    <a:gd name="T9" fmla="*/ 0 h 81"/>
                    <a:gd name="T10" fmla="*/ 0 w 518"/>
                    <a:gd name="T11" fmla="*/ 48 h 81"/>
                    <a:gd name="T12" fmla="*/ 0 w 518"/>
                    <a:gd name="T13" fmla="*/ 80 h 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18" h="81">
                      <a:moveTo>
                        <a:pt x="0" y="80"/>
                      </a:moveTo>
                      <a:lnTo>
                        <a:pt x="517" y="80"/>
                      </a:lnTo>
                      <a:lnTo>
                        <a:pt x="517" y="52"/>
                      </a:lnTo>
                      <a:lnTo>
                        <a:pt x="282" y="0"/>
                      </a:lnTo>
                      <a:lnTo>
                        <a:pt x="242" y="0"/>
                      </a:lnTo>
                      <a:lnTo>
                        <a:pt x="0" y="48"/>
                      </a:lnTo>
                      <a:lnTo>
                        <a:pt x="0" y="8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273" name="Oval 10"/>
                <p:cNvSpPr>
                  <a:spLocks noChangeArrowheads="1"/>
                </p:cNvSpPr>
                <p:nvPr/>
              </p:nvSpPr>
              <p:spPr bwMode="auto">
                <a:xfrm>
                  <a:off x="1948" y="3441"/>
                  <a:ext cx="28" cy="32"/>
                </a:xfrm>
                <a:prstGeom prst="ellipse">
                  <a:avLst/>
                </a:prstGeom>
                <a:solidFill>
                  <a:srgbClr val="8080FF"/>
                </a:solidFill>
                <a:ln w="12700">
                  <a:solidFill>
                    <a:srgbClr val="808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274" name="Freeform 11"/>
                <p:cNvSpPr>
                  <a:spLocks/>
                </p:cNvSpPr>
                <p:nvPr/>
              </p:nvSpPr>
              <p:spPr bwMode="auto">
                <a:xfrm>
                  <a:off x="1834" y="3485"/>
                  <a:ext cx="255" cy="514"/>
                </a:xfrm>
                <a:custGeom>
                  <a:avLst/>
                  <a:gdLst>
                    <a:gd name="T0" fmla="*/ 126 w 255"/>
                    <a:gd name="T1" fmla="*/ 0 h 514"/>
                    <a:gd name="T2" fmla="*/ 164 w 255"/>
                    <a:gd name="T3" fmla="*/ 232 h 514"/>
                    <a:gd name="T4" fmla="*/ 164 w 255"/>
                    <a:gd name="T5" fmla="*/ 433 h 514"/>
                    <a:gd name="T6" fmla="*/ 190 w 255"/>
                    <a:gd name="T7" fmla="*/ 433 h 514"/>
                    <a:gd name="T8" fmla="*/ 254 w 255"/>
                    <a:gd name="T9" fmla="*/ 467 h 514"/>
                    <a:gd name="T10" fmla="*/ 254 w 255"/>
                    <a:gd name="T11" fmla="*/ 513 h 514"/>
                    <a:gd name="T12" fmla="*/ 0 w 255"/>
                    <a:gd name="T13" fmla="*/ 513 h 514"/>
                    <a:gd name="T14" fmla="*/ 0 w 255"/>
                    <a:gd name="T15" fmla="*/ 471 h 514"/>
                    <a:gd name="T16" fmla="*/ 50 w 255"/>
                    <a:gd name="T17" fmla="*/ 437 h 514"/>
                    <a:gd name="T18" fmla="*/ 80 w 255"/>
                    <a:gd name="T19" fmla="*/ 437 h 514"/>
                    <a:gd name="T20" fmla="*/ 80 w 255"/>
                    <a:gd name="T21" fmla="*/ 232 h 514"/>
                    <a:gd name="T22" fmla="*/ 126 w 255"/>
                    <a:gd name="T23" fmla="*/ 0 h 5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55" h="514">
                      <a:moveTo>
                        <a:pt x="126" y="0"/>
                      </a:moveTo>
                      <a:lnTo>
                        <a:pt x="164" y="232"/>
                      </a:lnTo>
                      <a:lnTo>
                        <a:pt x="164" y="433"/>
                      </a:lnTo>
                      <a:lnTo>
                        <a:pt x="190" y="433"/>
                      </a:lnTo>
                      <a:lnTo>
                        <a:pt x="254" y="467"/>
                      </a:lnTo>
                      <a:lnTo>
                        <a:pt x="254" y="513"/>
                      </a:lnTo>
                      <a:lnTo>
                        <a:pt x="0" y="513"/>
                      </a:lnTo>
                      <a:lnTo>
                        <a:pt x="0" y="471"/>
                      </a:lnTo>
                      <a:lnTo>
                        <a:pt x="50" y="437"/>
                      </a:lnTo>
                      <a:lnTo>
                        <a:pt x="80" y="437"/>
                      </a:lnTo>
                      <a:lnTo>
                        <a:pt x="80" y="232"/>
                      </a:lnTo>
                      <a:lnTo>
                        <a:pt x="126" y="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1593" y="3491"/>
                <a:ext cx="298" cy="456"/>
                <a:chOff x="1593" y="3491"/>
                <a:chExt cx="298" cy="456"/>
              </a:xfrm>
            </p:grpSpPr>
            <p:sp>
              <p:nvSpPr>
                <p:cNvPr id="10268" name="Line 13"/>
                <p:cNvSpPr>
                  <a:spLocks noChangeShapeType="1"/>
                </p:cNvSpPr>
                <p:nvPr/>
              </p:nvSpPr>
              <p:spPr bwMode="auto">
                <a:xfrm>
                  <a:off x="1746" y="3491"/>
                  <a:ext cx="138" cy="35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269" name="Line 14"/>
                <p:cNvSpPr>
                  <a:spLocks noChangeShapeType="1"/>
                </p:cNvSpPr>
                <p:nvPr/>
              </p:nvSpPr>
              <p:spPr bwMode="auto">
                <a:xfrm>
                  <a:off x="1746" y="3491"/>
                  <a:ext cx="0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270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605" y="3491"/>
                  <a:ext cx="141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271" name="Freeform 16"/>
                <p:cNvSpPr>
                  <a:spLocks/>
                </p:cNvSpPr>
                <p:nvPr/>
              </p:nvSpPr>
              <p:spPr bwMode="auto">
                <a:xfrm>
                  <a:off x="1593" y="3836"/>
                  <a:ext cx="298" cy="111"/>
                </a:xfrm>
                <a:custGeom>
                  <a:avLst/>
                  <a:gdLst>
                    <a:gd name="T0" fmla="*/ 2 w 298"/>
                    <a:gd name="T1" fmla="*/ 0 h 111"/>
                    <a:gd name="T2" fmla="*/ 0 w 298"/>
                    <a:gd name="T3" fmla="*/ 12 h 111"/>
                    <a:gd name="T4" fmla="*/ 2 w 298"/>
                    <a:gd name="T5" fmla="*/ 26 h 111"/>
                    <a:gd name="T6" fmla="*/ 6 w 298"/>
                    <a:gd name="T7" fmla="*/ 42 h 111"/>
                    <a:gd name="T8" fmla="*/ 14 w 298"/>
                    <a:gd name="T9" fmla="*/ 56 h 111"/>
                    <a:gd name="T10" fmla="*/ 26 w 298"/>
                    <a:gd name="T11" fmla="*/ 70 h 111"/>
                    <a:gd name="T12" fmla="*/ 42 w 298"/>
                    <a:gd name="T13" fmla="*/ 82 h 111"/>
                    <a:gd name="T14" fmla="*/ 58 w 298"/>
                    <a:gd name="T15" fmla="*/ 90 h 111"/>
                    <a:gd name="T16" fmla="*/ 70 w 298"/>
                    <a:gd name="T17" fmla="*/ 96 h 111"/>
                    <a:gd name="T18" fmla="*/ 86 w 298"/>
                    <a:gd name="T19" fmla="*/ 100 h 111"/>
                    <a:gd name="T20" fmla="*/ 101 w 298"/>
                    <a:gd name="T21" fmla="*/ 104 h 111"/>
                    <a:gd name="T22" fmla="*/ 115 w 298"/>
                    <a:gd name="T23" fmla="*/ 106 h 111"/>
                    <a:gd name="T24" fmla="*/ 127 w 298"/>
                    <a:gd name="T25" fmla="*/ 108 h 111"/>
                    <a:gd name="T26" fmla="*/ 145 w 298"/>
                    <a:gd name="T27" fmla="*/ 110 h 111"/>
                    <a:gd name="T28" fmla="*/ 161 w 298"/>
                    <a:gd name="T29" fmla="*/ 110 h 111"/>
                    <a:gd name="T30" fmla="*/ 177 w 298"/>
                    <a:gd name="T31" fmla="*/ 108 h 111"/>
                    <a:gd name="T32" fmla="*/ 195 w 298"/>
                    <a:gd name="T33" fmla="*/ 106 h 111"/>
                    <a:gd name="T34" fmla="*/ 209 w 298"/>
                    <a:gd name="T35" fmla="*/ 102 h 111"/>
                    <a:gd name="T36" fmla="*/ 223 w 298"/>
                    <a:gd name="T37" fmla="*/ 98 h 111"/>
                    <a:gd name="T38" fmla="*/ 237 w 298"/>
                    <a:gd name="T39" fmla="*/ 92 h 111"/>
                    <a:gd name="T40" fmla="*/ 247 w 298"/>
                    <a:gd name="T41" fmla="*/ 88 h 111"/>
                    <a:gd name="T42" fmla="*/ 257 w 298"/>
                    <a:gd name="T43" fmla="*/ 80 h 111"/>
                    <a:gd name="T44" fmla="*/ 265 w 298"/>
                    <a:gd name="T45" fmla="*/ 74 h 111"/>
                    <a:gd name="T46" fmla="*/ 273 w 298"/>
                    <a:gd name="T47" fmla="*/ 66 h 111"/>
                    <a:gd name="T48" fmla="*/ 281 w 298"/>
                    <a:gd name="T49" fmla="*/ 60 h 111"/>
                    <a:gd name="T50" fmla="*/ 287 w 298"/>
                    <a:gd name="T51" fmla="*/ 50 h 111"/>
                    <a:gd name="T52" fmla="*/ 293 w 298"/>
                    <a:gd name="T53" fmla="*/ 40 h 111"/>
                    <a:gd name="T54" fmla="*/ 295 w 298"/>
                    <a:gd name="T55" fmla="*/ 30 h 111"/>
                    <a:gd name="T56" fmla="*/ 297 w 298"/>
                    <a:gd name="T57" fmla="*/ 16 h 111"/>
                    <a:gd name="T58" fmla="*/ 297 w 298"/>
                    <a:gd name="T59" fmla="*/ 2 h 111"/>
                    <a:gd name="T60" fmla="*/ 2 w 298"/>
                    <a:gd name="T61" fmla="*/ 0 h 11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98" h="111">
                      <a:moveTo>
                        <a:pt x="2" y="0"/>
                      </a:moveTo>
                      <a:lnTo>
                        <a:pt x="0" y="12"/>
                      </a:lnTo>
                      <a:lnTo>
                        <a:pt x="2" y="26"/>
                      </a:lnTo>
                      <a:lnTo>
                        <a:pt x="6" y="42"/>
                      </a:lnTo>
                      <a:lnTo>
                        <a:pt x="14" y="56"/>
                      </a:lnTo>
                      <a:lnTo>
                        <a:pt x="26" y="70"/>
                      </a:lnTo>
                      <a:lnTo>
                        <a:pt x="42" y="82"/>
                      </a:lnTo>
                      <a:lnTo>
                        <a:pt x="58" y="90"/>
                      </a:lnTo>
                      <a:lnTo>
                        <a:pt x="70" y="96"/>
                      </a:lnTo>
                      <a:lnTo>
                        <a:pt x="86" y="100"/>
                      </a:lnTo>
                      <a:lnTo>
                        <a:pt x="101" y="104"/>
                      </a:lnTo>
                      <a:lnTo>
                        <a:pt x="115" y="106"/>
                      </a:lnTo>
                      <a:lnTo>
                        <a:pt x="127" y="108"/>
                      </a:lnTo>
                      <a:lnTo>
                        <a:pt x="145" y="110"/>
                      </a:lnTo>
                      <a:lnTo>
                        <a:pt x="161" y="110"/>
                      </a:lnTo>
                      <a:lnTo>
                        <a:pt x="177" y="108"/>
                      </a:lnTo>
                      <a:lnTo>
                        <a:pt x="195" y="106"/>
                      </a:lnTo>
                      <a:lnTo>
                        <a:pt x="209" y="102"/>
                      </a:lnTo>
                      <a:lnTo>
                        <a:pt x="223" y="98"/>
                      </a:lnTo>
                      <a:lnTo>
                        <a:pt x="237" y="92"/>
                      </a:lnTo>
                      <a:lnTo>
                        <a:pt x="247" y="88"/>
                      </a:lnTo>
                      <a:lnTo>
                        <a:pt x="257" y="80"/>
                      </a:lnTo>
                      <a:lnTo>
                        <a:pt x="265" y="74"/>
                      </a:lnTo>
                      <a:lnTo>
                        <a:pt x="273" y="66"/>
                      </a:lnTo>
                      <a:lnTo>
                        <a:pt x="281" y="60"/>
                      </a:lnTo>
                      <a:lnTo>
                        <a:pt x="287" y="50"/>
                      </a:lnTo>
                      <a:lnTo>
                        <a:pt x="293" y="40"/>
                      </a:lnTo>
                      <a:lnTo>
                        <a:pt x="295" y="30"/>
                      </a:lnTo>
                      <a:lnTo>
                        <a:pt x="297" y="16"/>
                      </a:lnTo>
                      <a:lnTo>
                        <a:pt x="297" y="2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6" name="Group 17"/>
              <p:cNvGrpSpPr>
                <a:grpSpLocks/>
              </p:cNvGrpSpPr>
              <p:nvPr/>
            </p:nvGrpSpPr>
            <p:grpSpPr bwMode="auto">
              <a:xfrm>
                <a:off x="2026" y="3491"/>
                <a:ext cx="298" cy="456"/>
                <a:chOff x="2026" y="3491"/>
                <a:chExt cx="298" cy="456"/>
              </a:xfrm>
            </p:grpSpPr>
            <p:sp>
              <p:nvSpPr>
                <p:cNvPr id="10264" name="Freeform 18"/>
                <p:cNvSpPr>
                  <a:spLocks/>
                </p:cNvSpPr>
                <p:nvPr/>
              </p:nvSpPr>
              <p:spPr bwMode="auto">
                <a:xfrm>
                  <a:off x="2026" y="3836"/>
                  <a:ext cx="298" cy="111"/>
                </a:xfrm>
                <a:custGeom>
                  <a:avLst/>
                  <a:gdLst>
                    <a:gd name="T0" fmla="*/ 2 w 298"/>
                    <a:gd name="T1" fmla="*/ 0 h 111"/>
                    <a:gd name="T2" fmla="*/ 0 w 298"/>
                    <a:gd name="T3" fmla="*/ 12 h 111"/>
                    <a:gd name="T4" fmla="*/ 2 w 298"/>
                    <a:gd name="T5" fmla="*/ 26 h 111"/>
                    <a:gd name="T6" fmla="*/ 6 w 298"/>
                    <a:gd name="T7" fmla="*/ 42 h 111"/>
                    <a:gd name="T8" fmla="*/ 14 w 298"/>
                    <a:gd name="T9" fmla="*/ 56 h 111"/>
                    <a:gd name="T10" fmla="*/ 26 w 298"/>
                    <a:gd name="T11" fmla="*/ 70 h 111"/>
                    <a:gd name="T12" fmla="*/ 42 w 298"/>
                    <a:gd name="T13" fmla="*/ 82 h 111"/>
                    <a:gd name="T14" fmla="*/ 58 w 298"/>
                    <a:gd name="T15" fmla="*/ 90 h 111"/>
                    <a:gd name="T16" fmla="*/ 72 w 298"/>
                    <a:gd name="T17" fmla="*/ 96 h 111"/>
                    <a:gd name="T18" fmla="*/ 86 w 298"/>
                    <a:gd name="T19" fmla="*/ 100 h 111"/>
                    <a:gd name="T20" fmla="*/ 100 w 298"/>
                    <a:gd name="T21" fmla="*/ 104 h 111"/>
                    <a:gd name="T22" fmla="*/ 114 w 298"/>
                    <a:gd name="T23" fmla="*/ 106 h 111"/>
                    <a:gd name="T24" fmla="*/ 126 w 298"/>
                    <a:gd name="T25" fmla="*/ 108 h 111"/>
                    <a:gd name="T26" fmla="*/ 145 w 298"/>
                    <a:gd name="T27" fmla="*/ 110 h 111"/>
                    <a:gd name="T28" fmla="*/ 161 w 298"/>
                    <a:gd name="T29" fmla="*/ 110 h 111"/>
                    <a:gd name="T30" fmla="*/ 177 w 298"/>
                    <a:gd name="T31" fmla="*/ 108 h 111"/>
                    <a:gd name="T32" fmla="*/ 195 w 298"/>
                    <a:gd name="T33" fmla="*/ 106 h 111"/>
                    <a:gd name="T34" fmla="*/ 209 w 298"/>
                    <a:gd name="T35" fmla="*/ 102 h 111"/>
                    <a:gd name="T36" fmla="*/ 223 w 298"/>
                    <a:gd name="T37" fmla="*/ 98 h 111"/>
                    <a:gd name="T38" fmla="*/ 237 w 298"/>
                    <a:gd name="T39" fmla="*/ 92 h 111"/>
                    <a:gd name="T40" fmla="*/ 247 w 298"/>
                    <a:gd name="T41" fmla="*/ 88 h 111"/>
                    <a:gd name="T42" fmla="*/ 257 w 298"/>
                    <a:gd name="T43" fmla="*/ 80 h 111"/>
                    <a:gd name="T44" fmla="*/ 265 w 298"/>
                    <a:gd name="T45" fmla="*/ 74 h 111"/>
                    <a:gd name="T46" fmla="*/ 273 w 298"/>
                    <a:gd name="T47" fmla="*/ 66 h 111"/>
                    <a:gd name="T48" fmla="*/ 283 w 298"/>
                    <a:gd name="T49" fmla="*/ 60 h 111"/>
                    <a:gd name="T50" fmla="*/ 287 w 298"/>
                    <a:gd name="T51" fmla="*/ 50 h 111"/>
                    <a:gd name="T52" fmla="*/ 293 w 298"/>
                    <a:gd name="T53" fmla="*/ 40 h 111"/>
                    <a:gd name="T54" fmla="*/ 297 w 298"/>
                    <a:gd name="T55" fmla="*/ 30 h 111"/>
                    <a:gd name="T56" fmla="*/ 297 w 298"/>
                    <a:gd name="T57" fmla="*/ 16 h 111"/>
                    <a:gd name="T58" fmla="*/ 297 w 298"/>
                    <a:gd name="T59" fmla="*/ 2 h 111"/>
                    <a:gd name="T60" fmla="*/ 2 w 298"/>
                    <a:gd name="T61" fmla="*/ 0 h 11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98" h="111">
                      <a:moveTo>
                        <a:pt x="2" y="0"/>
                      </a:moveTo>
                      <a:lnTo>
                        <a:pt x="0" y="12"/>
                      </a:lnTo>
                      <a:lnTo>
                        <a:pt x="2" y="26"/>
                      </a:lnTo>
                      <a:lnTo>
                        <a:pt x="6" y="42"/>
                      </a:lnTo>
                      <a:lnTo>
                        <a:pt x="14" y="56"/>
                      </a:lnTo>
                      <a:lnTo>
                        <a:pt x="26" y="70"/>
                      </a:lnTo>
                      <a:lnTo>
                        <a:pt x="42" y="82"/>
                      </a:lnTo>
                      <a:lnTo>
                        <a:pt x="58" y="90"/>
                      </a:lnTo>
                      <a:lnTo>
                        <a:pt x="72" y="96"/>
                      </a:lnTo>
                      <a:lnTo>
                        <a:pt x="86" y="100"/>
                      </a:lnTo>
                      <a:lnTo>
                        <a:pt x="100" y="104"/>
                      </a:lnTo>
                      <a:lnTo>
                        <a:pt x="114" y="106"/>
                      </a:lnTo>
                      <a:lnTo>
                        <a:pt x="126" y="108"/>
                      </a:lnTo>
                      <a:lnTo>
                        <a:pt x="145" y="110"/>
                      </a:lnTo>
                      <a:lnTo>
                        <a:pt x="161" y="110"/>
                      </a:lnTo>
                      <a:lnTo>
                        <a:pt x="177" y="108"/>
                      </a:lnTo>
                      <a:lnTo>
                        <a:pt x="195" y="106"/>
                      </a:lnTo>
                      <a:lnTo>
                        <a:pt x="209" y="102"/>
                      </a:lnTo>
                      <a:lnTo>
                        <a:pt x="223" y="98"/>
                      </a:lnTo>
                      <a:lnTo>
                        <a:pt x="237" y="92"/>
                      </a:lnTo>
                      <a:lnTo>
                        <a:pt x="247" y="88"/>
                      </a:lnTo>
                      <a:lnTo>
                        <a:pt x="257" y="80"/>
                      </a:lnTo>
                      <a:lnTo>
                        <a:pt x="265" y="74"/>
                      </a:lnTo>
                      <a:lnTo>
                        <a:pt x="273" y="66"/>
                      </a:lnTo>
                      <a:lnTo>
                        <a:pt x="283" y="60"/>
                      </a:lnTo>
                      <a:lnTo>
                        <a:pt x="287" y="50"/>
                      </a:lnTo>
                      <a:lnTo>
                        <a:pt x="293" y="40"/>
                      </a:lnTo>
                      <a:lnTo>
                        <a:pt x="297" y="30"/>
                      </a:lnTo>
                      <a:lnTo>
                        <a:pt x="297" y="16"/>
                      </a:lnTo>
                      <a:lnTo>
                        <a:pt x="297" y="2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265" name="Line 19"/>
                <p:cNvSpPr>
                  <a:spLocks noChangeShapeType="1"/>
                </p:cNvSpPr>
                <p:nvPr/>
              </p:nvSpPr>
              <p:spPr bwMode="auto">
                <a:xfrm>
                  <a:off x="2181" y="3491"/>
                  <a:ext cx="136" cy="35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266" name="Line 20"/>
                <p:cNvSpPr>
                  <a:spLocks noChangeShapeType="1"/>
                </p:cNvSpPr>
                <p:nvPr/>
              </p:nvSpPr>
              <p:spPr bwMode="auto">
                <a:xfrm>
                  <a:off x="2181" y="3491"/>
                  <a:ext cx="0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267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038" y="3491"/>
                  <a:ext cx="143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sp>
          <p:nvSpPr>
            <p:cNvPr id="10259" name="Line 22"/>
            <p:cNvSpPr>
              <a:spLocks noChangeShapeType="1"/>
            </p:cNvSpPr>
            <p:nvPr/>
          </p:nvSpPr>
          <p:spPr bwMode="auto">
            <a:xfrm>
              <a:off x="1345" y="3056"/>
              <a:ext cx="270" cy="3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0260" name="Freeform 23"/>
            <p:cNvSpPr>
              <a:spLocks/>
            </p:cNvSpPr>
            <p:nvPr/>
          </p:nvSpPr>
          <p:spPr bwMode="auto">
            <a:xfrm>
              <a:off x="1567" y="3365"/>
              <a:ext cx="105" cy="121"/>
            </a:xfrm>
            <a:custGeom>
              <a:avLst/>
              <a:gdLst>
                <a:gd name="T0" fmla="*/ 0 w 105"/>
                <a:gd name="T1" fmla="*/ 46 h 121"/>
                <a:gd name="T2" fmla="*/ 40 w 105"/>
                <a:gd name="T3" fmla="*/ 36 h 121"/>
                <a:gd name="T4" fmla="*/ 60 w 105"/>
                <a:gd name="T5" fmla="*/ 0 h 121"/>
                <a:gd name="T6" fmla="*/ 104 w 105"/>
                <a:gd name="T7" fmla="*/ 120 h 121"/>
                <a:gd name="T8" fmla="*/ 0 w 105"/>
                <a:gd name="T9" fmla="*/ 46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121">
                  <a:moveTo>
                    <a:pt x="0" y="46"/>
                  </a:moveTo>
                  <a:lnTo>
                    <a:pt x="40" y="36"/>
                  </a:lnTo>
                  <a:lnTo>
                    <a:pt x="60" y="0"/>
                  </a:lnTo>
                  <a:lnTo>
                    <a:pt x="104" y="120"/>
                  </a:lnTo>
                  <a:lnTo>
                    <a:pt x="0" y="4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0247" name="Text Box 24"/>
          <p:cNvSpPr txBox="1">
            <a:spLocks noChangeArrowheads="1"/>
          </p:cNvSpPr>
          <p:nvPr/>
        </p:nvSpPr>
        <p:spPr bwMode="auto">
          <a:xfrm>
            <a:off x="1981200" y="1371600"/>
            <a:ext cx="1905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rgbClr val="FF3300"/>
                </a:solidFill>
                <a:latin typeface="Times New Roman CE" charset="-18"/>
              </a:rPr>
              <a:t>PILÓTA</a:t>
            </a:r>
          </a:p>
        </p:txBody>
      </p:sp>
      <p:sp>
        <p:nvSpPr>
          <p:cNvPr id="10248" name="Text Box 25"/>
          <p:cNvSpPr txBox="1">
            <a:spLocks noChangeArrowheads="1"/>
          </p:cNvSpPr>
          <p:nvPr/>
        </p:nvSpPr>
        <p:spPr bwMode="auto">
          <a:xfrm>
            <a:off x="4572000" y="1371600"/>
            <a:ext cx="1905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rgbClr val="FF3300"/>
                </a:solidFill>
                <a:latin typeface="Times New Roman CE" charset="-18"/>
              </a:rPr>
              <a:t>LÉGIJÁRMŰ</a:t>
            </a:r>
          </a:p>
        </p:txBody>
      </p:sp>
      <p:sp>
        <p:nvSpPr>
          <p:cNvPr id="10249" name="Text Box 26"/>
          <p:cNvSpPr txBox="1">
            <a:spLocks noChangeArrowheads="1"/>
          </p:cNvSpPr>
          <p:nvPr/>
        </p:nvSpPr>
        <p:spPr bwMode="auto">
          <a:xfrm>
            <a:off x="7239000" y="1371600"/>
            <a:ext cx="1905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rgbClr val="FF3300"/>
                </a:solidFill>
                <a:latin typeface="Times New Roman CE" charset="-18"/>
              </a:rPr>
              <a:t>LÉGTÉR</a:t>
            </a:r>
          </a:p>
        </p:txBody>
      </p:sp>
      <p:sp>
        <p:nvSpPr>
          <p:cNvPr id="10250" name="Text Box 27"/>
          <p:cNvSpPr txBox="1">
            <a:spLocks noChangeArrowheads="1"/>
          </p:cNvSpPr>
          <p:nvPr/>
        </p:nvSpPr>
        <p:spPr bwMode="auto">
          <a:xfrm>
            <a:off x="0" y="1828800"/>
            <a:ext cx="2339975" cy="115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  <a:latin typeface="Times New Roman CE" charset="-18"/>
              </a:rPr>
              <a:t>TV. a légiközlekedésről</a:t>
            </a:r>
          </a:p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  <a:latin typeface="Times New Roman CE" charset="-18"/>
              </a:rPr>
              <a:t>(XCVII./95.)</a:t>
            </a:r>
          </a:p>
        </p:txBody>
      </p:sp>
      <p:sp>
        <p:nvSpPr>
          <p:cNvPr id="10251" name="Text Box 28"/>
          <p:cNvSpPr txBox="1">
            <a:spLocks noChangeArrowheads="1"/>
          </p:cNvSpPr>
          <p:nvPr/>
        </p:nvSpPr>
        <p:spPr bwMode="auto">
          <a:xfrm>
            <a:off x="2195736" y="2564904"/>
            <a:ext cx="1905000" cy="85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 dirty="0">
                <a:solidFill>
                  <a:srgbClr val="FF3300"/>
                </a:solidFill>
                <a:latin typeface="Times New Roman CE" charset="-18"/>
              </a:rPr>
              <a:t>balesetek</a:t>
            </a:r>
          </a:p>
          <a:p>
            <a:pPr algn="ctr" defTabSz="762000" eaLnBrk="0" hangingPunct="0">
              <a:spcBef>
                <a:spcPct val="50000"/>
              </a:spcBef>
            </a:pPr>
            <a:r>
              <a:rPr lang="hu-HU" sz="2000" b="1" dirty="0" smtClean="0">
                <a:solidFill>
                  <a:schemeClr val="accent2"/>
                </a:solidFill>
                <a:latin typeface="Times New Roman CE" charset="-18"/>
              </a:rPr>
              <a:t>(64.,65</a:t>
            </a:r>
            <a:r>
              <a:rPr lang="hu-HU" sz="2000" b="1" dirty="0">
                <a:solidFill>
                  <a:schemeClr val="accent2"/>
                </a:solidFill>
                <a:latin typeface="Times New Roman CE" charset="-18"/>
              </a:rPr>
              <a:t>.§.)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2483768" y="3573016"/>
            <a:ext cx="1409700" cy="887412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hu-HU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E" charset="-18"/>
              </a:rPr>
              <a:t>112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0" y="3357563"/>
            <a:ext cx="24844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E" charset="-18"/>
              </a:rPr>
              <a:t>CLXXXIV./2005. törvény az események szakmai vizsgálatáról</a:t>
            </a:r>
          </a:p>
        </p:txBody>
      </p:sp>
      <p:pic>
        <p:nvPicPr>
          <p:cNvPr id="13345" name="Picture 33" descr="template950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725144"/>
            <a:ext cx="534533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0" y="5229225"/>
            <a:ext cx="2892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000" b="1">
                <a:solidFill>
                  <a:srgbClr val="000099"/>
                </a:solidFill>
              </a:rPr>
              <a:t>KBSZ ü</a:t>
            </a:r>
            <a:r>
              <a:rPr lang="hu-HU" sz="2000" b="1">
                <a:solidFill>
                  <a:srgbClr val="000099"/>
                </a:solidFill>
                <a:cs typeface="Times New Roman" pitchFamily="18" charset="0"/>
              </a:rPr>
              <a:t>gyeleti telefon:</a:t>
            </a:r>
            <a:br>
              <a:rPr lang="hu-HU" sz="2000" b="1">
                <a:solidFill>
                  <a:srgbClr val="000099"/>
                </a:solidFill>
                <a:cs typeface="Times New Roman" pitchFamily="18" charset="0"/>
              </a:rPr>
            </a:br>
            <a:r>
              <a:rPr lang="hu-HU" sz="2000" b="1">
                <a:solidFill>
                  <a:srgbClr val="000099"/>
                </a:solidFill>
              </a:rPr>
              <a:t>20/7779017</a:t>
            </a:r>
          </a:p>
        </p:txBody>
      </p:sp>
      <p:sp>
        <p:nvSpPr>
          <p:cNvPr id="33" name="Téglalap 32"/>
          <p:cNvSpPr/>
          <p:nvPr/>
        </p:nvSpPr>
        <p:spPr>
          <a:xfrm>
            <a:off x="2267744" y="1772816"/>
            <a:ext cx="16561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b="1" dirty="0" smtClean="0">
                <a:solidFill>
                  <a:srgbClr val="FF3300"/>
                </a:solidFill>
                <a:latin typeface="Times New Roman CE" charset="-18"/>
              </a:rPr>
              <a:t>felelősség</a:t>
            </a:r>
          </a:p>
          <a:p>
            <a:pPr algn="ctr" defTabSz="762000" eaLnBrk="0" hangingPunct="0">
              <a:spcBef>
                <a:spcPct val="50000"/>
              </a:spcBef>
            </a:pPr>
            <a:r>
              <a:rPr lang="hu-HU" b="1" dirty="0" smtClean="0">
                <a:solidFill>
                  <a:schemeClr val="accent2"/>
                </a:solidFill>
                <a:latin typeface="Times New Roman CE" charset="-18"/>
              </a:rPr>
              <a:t>(54.-58.§.)</a:t>
            </a:r>
            <a:endParaRPr lang="hu-HU" b="1" dirty="0">
              <a:solidFill>
                <a:schemeClr val="accent2"/>
              </a:solidFill>
              <a:latin typeface="Times New Roman CE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3343" grpId="0" animBg="1" autoUpdateAnimBg="0"/>
      <p:bldP spid="13344" grpId="0" autoUpdateAnimBg="0"/>
      <p:bldP spid="13346" grpId="0" autoUpdateAnimBg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609600"/>
          </a:xfrm>
        </p:spPr>
        <p:txBody>
          <a:bodyPr/>
          <a:lstStyle/>
          <a:p>
            <a:r>
              <a:rPr lang="hu-HU" sz="3600" b="1" smtClean="0">
                <a:solidFill>
                  <a:srgbClr val="000066"/>
                </a:solidFill>
                <a:latin typeface="Arial Unicode MS"/>
              </a:rPr>
              <a:t>Elsőbbségek</a:t>
            </a:r>
            <a:endParaRPr lang="hu-HU" sz="3600" b="1" smtClean="0">
              <a:solidFill>
                <a:schemeClr val="tx1"/>
              </a:solidFill>
              <a:latin typeface="Arial Unicode MS"/>
            </a:endParaRPr>
          </a:p>
        </p:txBody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14400"/>
            <a:ext cx="6858000" cy="5562600"/>
          </a:xfrm>
        </p:spPr>
        <p:txBody>
          <a:bodyPr/>
          <a:lstStyle/>
          <a:p>
            <a:pPr algn="just"/>
            <a:r>
              <a:rPr lang="hu-HU" sz="2200" b="1" smtClean="0">
                <a:solidFill>
                  <a:srgbClr val="003399"/>
                </a:solidFill>
              </a:rPr>
              <a:t>statikus felhajtóerő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hu-HU" sz="2200" smtClean="0">
                <a:solidFill>
                  <a:srgbClr val="003399"/>
                </a:solidFill>
              </a:rPr>
              <a:t>			ballon</a:t>
            </a:r>
          </a:p>
          <a:p>
            <a:pPr algn="just"/>
            <a:r>
              <a:rPr lang="hu-HU" sz="2200" b="1" smtClean="0">
                <a:solidFill>
                  <a:srgbClr val="003399"/>
                </a:solidFill>
              </a:rPr>
              <a:t>dinamikus felhajtóerő</a:t>
            </a:r>
            <a:endParaRPr lang="hu-HU" sz="2200" smtClean="0">
              <a:solidFill>
                <a:srgbClr val="003399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hu-HU" sz="2200" smtClean="0">
                <a:solidFill>
                  <a:srgbClr val="003399"/>
                </a:solidFill>
              </a:rPr>
              <a:t>		motor nélkül</a:t>
            </a:r>
          </a:p>
          <a:p>
            <a:pPr algn="just">
              <a:buFontTx/>
              <a:buNone/>
            </a:pPr>
            <a:r>
              <a:rPr lang="hu-HU" sz="2200" smtClean="0">
                <a:solidFill>
                  <a:srgbClr val="003399"/>
                </a:solidFill>
              </a:rPr>
              <a:t>			merev szárnyú (rigid)</a:t>
            </a:r>
          </a:p>
          <a:p>
            <a:pPr algn="just">
              <a:buFontTx/>
              <a:buNone/>
            </a:pPr>
            <a:r>
              <a:rPr lang="hu-HU" sz="2200" smtClean="0">
                <a:solidFill>
                  <a:srgbClr val="003399"/>
                </a:solidFill>
              </a:rPr>
              <a:t>			rugalmas súlypontkormányzású (flexibile)</a:t>
            </a:r>
          </a:p>
          <a:p>
            <a:pPr algn="just">
              <a:buFontTx/>
              <a:buNone/>
            </a:pPr>
            <a:r>
              <a:rPr lang="hu-HU" sz="2200" smtClean="0">
                <a:solidFill>
                  <a:srgbClr val="003399"/>
                </a:solidFill>
              </a:rPr>
              <a:t>			hajlékony struktúra (paraglider) merev</a:t>
            </a:r>
          </a:p>
          <a:p>
            <a:pPr algn="just">
              <a:buFontTx/>
              <a:buNone/>
            </a:pPr>
            <a:r>
              <a:rPr lang="hu-HU" sz="2200" smtClean="0">
                <a:solidFill>
                  <a:srgbClr val="003399"/>
                </a:solidFill>
              </a:rPr>
              <a:t>		motorral</a:t>
            </a:r>
          </a:p>
          <a:p>
            <a:pPr algn="just">
              <a:buFontTx/>
              <a:buNone/>
            </a:pPr>
            <a:r>
              <a:rPr lang="hu-HU" sz="2200" smtClean="0">
                <a:solidFill>
                  <a:srgbClr val="003399"/>
                </a:solidFill>
              </a:rPr>
              <a:t>			motoros repülő (UL-plane-Boeing)</a:t>
            </a:r>
          </a:p>
          <a:p>
            <a:pPr algn="just">
              <a:buFontTx/>
              <a:buNone/>
            </a:pPr>
            <a:r>
              <a:rPr lang="hu-HU" sz="2200" smtClean="0">
                <a:solidFill>
                  <a:srgbClr val="003399"/>
                </a:solidFill>
              </a:rPr>
              <a:t>			motoros súlypontkormányzású (SES)</a:t>
            </a:r>
          </a:p>
          <a:p>
            <a:pPr algn="just">
              <a:buFontTx/>
              <a:buNone/>
            </a:pPr>
            <a:r>
              <a:rPr lang="hu-HU" sz="2200" smtClean="0">
                <a:solidFill>
                  <a:srgbClr val="003399"/>
                </a:solidFill>
              </a:rPr>
              <a:t>			motoros siklóernyő</a:t>
            </a:r>
          </a:p>
          <a:p>
            <a:pPr algn="just"/>
            <a:r>
              <a:rPr lang="hu-HU" sz="2200" b="1" smtClean="0">
                <a:solidFill>
                  <a:srgbClr val="003399"/>
                </a:solidFill>
              </a:rPr>
              <a:t>hajtóerővel repülő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hu-HU" sz="2200" smtClean="0">
                <a:solidFill>
                  <a:srgbClr val="003399"/>
                </a:solidFill>
              </a:rPr>
              <a:t>			vadászgép, űrhajó</a:t>
            </a:r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4648200" y="838200"/>
          <a:ext cx="1055688" cy="1524000"/>
        </p:xfrm>
        <a:graphic>
          <a:graphicData uri="http://schemas.openxmlformats.org/presentationml/2006/ole">
            <p:oleObj spid="_x0000_s115714" name="Klip" r:id="rId3" imgW="2083003" imgH="3003804" progId="">
              <p:embed/>
            </p:oleObj>
          </a:graphicData>
        </a:graphic>
      </p:graphicFrame>
      <p:pic>
        <p:nvPicPr>
          <p:cNvPr id="10247" name="Picture 5" descr="1SARKFL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2209800"/>
            <a:ext cx="3276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0" name="Picture 6" descr="PARA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514600"/>
            <a:ext cx="1524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7" descr="SE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886200"/>
            <a:ext cx="28051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7288" name="Object 8"/>
          <p:cNvGraphicFramePr>
            <a:graphicFrameLocks noChangeAspect="1"/>
          </p:cNvGraphicFramePr>
          <p:nvPr/>
        </p:nvGraphicFramePr>
        <p:xfrm>
          <a:off x="5391150" y="3505200"/>
          <a:ext cx="3752850" cy="1301750"/>
        </p:xfrm>
        <a:graphic>
          <a:graphicData uri="http://schemas.openxmlformats.org/presentationml/2006/ole">
            <p:oleObj spid="_x0000_s115715" name="Klip" r:id="rId7" imgW="5981700" imgH="2073275" progId="">
              <p:embed/>
            </p:oleObj>
          </a:graphicData>
        </a:graphic>
      </p:graphicFrame>
      <p:graphicFrame>
        <p:nvGraphicFramePr>
          <p:cNvPr id="97289" name="Object 9"/>
          <p:cNvGraphicFramePr>
            <a:graphicFrameLocks noChangeAspect="1"/>
          </p:cNvGraphicFramePr>
          <p:nvPr/>
        </p:nvGraphicFramePr>
        <p:xfrm>
          <a:off x="2667000" y="4953000"/>
          <a:ext cx="1143000" cy="1905000"/>
        </p:xfrm>
        <a:graphic>
          <a:graphicData uri="http://schemas.openxmlformats.org/presentationml/2006/ole">
            <p:oleObj spid="_x0000_s115716" name="Klip" r:id="rId8" imgW="1782763" imgH="4114800" progId="">
              <p:embed/>
            </p:oleObj>
          </a:graphicData>
        </a:graphic>
      </p:graphicFrame>
      <p:pic>
        <p:nvPicPr>
          <p:cNvPr id="97290" name="Picture 10" descr="237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48006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7"/>
          <p:cNvSpPr>
            <a:spLocks noChangeArrowheads="1"/>
          </p:cNvSpPr>
          <p:nvPr/>
        </p:nvSpPr>
        <p:spPr bwMode="auto">
          <a:xfrm>
            <a:off x="0" y="6172200"/>
            <a:ext cx="3124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/>
            <a:endParaRPr lang="hu-HU" sz="2000" b="1">
              <a:solidFill>
                <a:srgbClr val="669900"/>
              </a:solidFill>
              <a:latin typeface="Times New Roman" pitchFamily="18" charset="0"/>
            </a:endParaRPr>
          </a:p>
        </p:txBody>
      </p:sp>
      <p:sp>
        <p:nvSpPr>
          <p:cNvPr id="14347" name="Rectangle 28"/>
          <p:cNvSpPr>
            <a:spLocks noChangeArrowheads="1"/>
          </p:cNvSpPr>
          <p:nvPr/>
        </p:nvSpPr>
        <p:spPr bwMode="auto">
          <a:xfrm>
            <a:off x="0" y="0"/>
            <a:ext cx="3886200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14/200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0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KöViM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 rendelet 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KerszTimes" charset="0"/>
                <a:cs typeface="Times New Roman" pitchFamily="18" charset="0"/>
              </a:rPr>
              <a:t>a Magyar Köztársaság légterében </a:t>
            </a:r>
            <a:endParaRPr lang="hu-H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+mn-cs"/>
            </a:endParaRPr>
          </a:p>
          <a:p>
            <a:pPr algn="ctr" defTabSz="762000">
              <a:defRPr/>
            </a:pP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KerszTimes" charset="0"/>
                <a:cs typeface="Times New Roman" pitchFamily="18" charset="0"/>
              </a:rPr>
              <a:t>és repül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ő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KerszTimes" charset="0"/>
                <a:cs typeface="Times New Roman" pitchFamily="18" charset="0"/>
              </a:rPr>
              <a:t>terein történ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ő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KerszTimes" charset="0"/>
                <a:cs typeface="Times New Roman" pitchFamily="18" charset="0"/>
              </a:rPr>
              <a:t> repülések végrehajtásának szabályairól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131075" name="Text Box 29"/>
          <p:cNvSpPr txBox="1">
            <a:spLocks noChangeArrowheads="1"/>
          </p:cNvSpPr>
          <p:nvPr/>
        </p:nvSpPr>
        <p:spPr bwMode="auto">
          <a:xfrm>
            <a:off x="4643438" y="357188"/>
            <a:ext cx="2571750" cy="708025"/>
          </a:xfrm>
          <a:prstGeom prst="rect">
            <a:avLst/>
          </a:prstGeom>
          <a:solidFill>
            <a:srgbClr val="99FF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  <a:buFontTx/>
              <a:buChar char="•"/>
            </a:pPr>
            <a:r>
              <a:rPr lang="hu-HU" sz="2000" b="1">
                <a:solidFill>
                  <a:srgbClr val="FF0000"/>
                </a:solidFill>
                <a:latin typeface="Times New Roman CE" pitchFamily="18" charset="0"/>
              </a:rPr>
              <a:t> kitérési szabályok (elsőbbség)</a:t>
            </a:r>
          </a:p>
        </p:txBody>
      </p:sp>
      <p:pic>
        <p:nvPicPr>
          <p:cNvPr id="98334" name="Picture 30" descr="abr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3071813"/>
            <a:ext cx="7624763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7"/>
          <p:cNvSpPr>
            <a:spLocks noChangeArrowheads="1"/>
          </p:cNvSpPr>
          <p:nvPr/>
        </p:nvSpPr>
        <p:spPr bwMode="auto">
          <a:xfrm>
            <a:off x="0" y="6172200"/>
            <a:ext cx="3124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/>
            <a:endParaRPr lang="hu-HU" sz="2000" b="1">
              <a:solidFill>
                <a:srgbClr val="669900"/>
              </a:solidFill>
              <a:latin typeface="Times New Roman" pitchFamily="18" charset="0"/>
            </a:endParaRPr>
          </a:p>
        </p:txBody>
      </p:sp>
      <p:sp>
        <p:nvSpPr>
          <p:cNvPr id="15371" name="Rectangle 28"/>
          <p:cNvSpPr>
            <a:spLocks noChangeArrowheads="1"/>
          </p:cNvSpPr>
          <p:nvPr/>
        </p:nvSpPr>
        <p:spPr bwMode="auto">
          <a:xfrm>
            <a:off x="0" y="0"/>
            <a:ext cx="3886200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14/200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0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KöViM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 rendelet 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KerszTimes" charset="0"/>
                <a:cs typeface="Times New Roman" pitchFamily="18" charset="0"/>
              </a:rPr>
              <a:t>a Magyar Köztársaság légterében </a:t>
            </a:r>
            <a:endParaRPr lang="hu-H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+mn-cs"/>
            </a:endParaRPr>
          </a:p>
          <a:p>
            <a:pPr algn="ctr" defTabSz="762000">
              <a:defRPr/>
            </a:pP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KerszTimes" charset="0"/>
                <a:cs typeface="Times New Roman" pitchFamily="18" charset="0"/>
              </a:rPr>
              <a:t>és repül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ő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KerszTimes" charset="0"/>
                <a:cs typeface="Times New Roman" pitchFamily="18" charset="0"/>
              </a:rPr>
              <a:t>terein történ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ő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KerszTimes" charset="0"/>
                <a:cs typeface="Times New Roman" pitchFamily="18" charset="0"/>
              </a:rPr>
              <a:t> repülések végrehajtásának szabályairól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117763" name="Text Box 29"/>
          <p:cNvSpPr txBox="1">
            <a:spLocks noChangeArrowheads="1"/>
          </p:cNvSpPr>
          <p:nvPr/>
        </p:nvSpPr>
        <p:spPr bwMode="auto">
          <a:xfrm>
            <a:off x="5715000" y="571500"/>
            <a:ext cx="2714625" cy="714375"/>
          </a:xfrm>
          <a:prstGeom prst="rect">
            <a:avLst/>
          </a:prstGeom>
          <a:solidFill>
            <a:srgbClr val="99FF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  <a:buFontTx/>
              <a:buChar char="•"/>
            </a:pPr>
            <a:r>
              <a:rPr lang="hu-HU" sz="2000" b="1">
                <a:solidFill>
                  <a:srgbClr val="FF0000"/>
                </a:solidFill>
                <a:latin typeface="Times New Roman CE" pitchFamily="18" charset="0"/>
              </a:rPr>
              <a:t> kitérési szabályok (elsőbbség)</a:t>
            </a:r>
          </a:p>
        </p:txBody>
      </p:sp>
      <p:sp>
        <p:nvSpPr>
          <p:cNvPr id="99358" name="AutoShape 30"/>
          <p:cNvSpPr>
            <a:spLocks noChangeArrowheads="1"/>
          </p:cNvSpPr>
          <p:nvPr/>
        </p:nvSpPr>
        <p:spPr bwMode="auto">
          <a:xfrm rot="3157683">
            <a:off x="2550319" y="4575969"/>
            <a:ext cx="2243137" cy="155575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9360" name="Line 32"/>
          <p:cNvSpPr>
            <a:spLocks noChangeShapeType="1"/>
          </p:cNvSpPr>
          <p:nvPr/>
        </p:nvSpPr>
        <p:spPr bwMode="auto">
          <a:xfrm>
            <a:off x="6357938" y="3429000"/>
            <a:ext cx="46037" cy="428625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17766" name="Line 33"/>
          <p:cNvSpPr>
            <a:spLocks noChangeShapeType="1"/>
          </p:cNvSpPr>
          <p:nvPr/>
        </p:nvSpPr>
        <p:spPr bwMode="auto">
          <a:xfrm>
            <a:off x="4800600" y="1905000"/>
            <a:ext cx="128588" cy="1023938"/>
          </a:xfrm>
          <a:prstGeom prst="line">
            <a:avLst/>
          </a:prstGeom>
          <a:noFill/>
          <a:ln w="203200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99362" name="Line 34"/>
          <p:cNvSpPr>
            <a:spLocks noChangeShapeType="1"/>
          </p:cNvSpPr>
          <p:nvPr/>
        </p:nvSpPr>
        <p:spPr bwMode="auto">
          <a:xfrm>
            <a:off x="5257800" y="3657600"/>
            <a:ext cx="100013" cy="985838"/>
          </a:xfrm>
          <a:prstGeom prst="line">
            <a:avLst/>
          </a:prstGeom>
          <a:noFill/>
          <a:ln w="203200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99363" name="Line 35"/>
          <p:cNvSpPr>
            <a:spLocks noChangeShapeType="1"/>
          </p:cNvSpPr>
          <p:nvPr/>
        </p:nvSpPr>
        <p:spPr bwMode="auto">
          <a:xfrm flipV="1">
            <a:off x="3786188" y="3657600"/>
            <a:ext cx="1471612" cy="914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99364" name="Line 36"/>
          <p:cNvSpPr>
            <a:spLocks noChangeShapeType="1"/>
          </p:cNvSpPr>
          <p:nvPr/>
        </p:nvSpPr>
        <p:spPr bwMode="auto">
          <a:xfrm>
            <a:off x="3786188" y="4602163"/>
            <a:ext cx="1571625" cy="46037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6" name="Line 35"/>
          <p:cNvSpPr>
            <a:spLocks noChangeShapeType="1"/>
          </p:cNvSpPr>
          <p:nvPr/>
        </p:nvSpPr>
        <p:spPr bwMode="auto">
          <a:xfrm flipH="1" flipV="1">
            <a:off x="6215063" y="2428875"/>
            <a:ext cx="46037" cy="47148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5" name="Ellipszis 14"/>
          <p:cNvSpPr>
            <a:spLocks noChangeArrowheads="1"/>
          </p:cNvSpPr>
          <p:nvPr/>
        </p:nvSpPr>
        <p:spPr bwMode="auto">
          <a:xfrm>
            <a:off x="5572125" y="2857500"/>
            <a:ext cx="1500188" cy="561975"/>
          </a:xfrm>
          <a:prstGeom prst="ellipse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hu-HU" sz="20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8" grpId="0" animBg="1"/>
      <p:bldP spid="99360" grpId="0" animBg="1"/>
      <p:bldP spid="99362" grpId="0" animBg="1"/>
      <p:bldP spid="99363" grpId="0" animBg="1"/>
      <p:bldP spid="99364" grpId="0" animBg="1"/>
      <p:bldP spid="16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7"/>
          <p:cNvSpPr>
            <a:spLocks noChangeArrowheads="1"/>
          </p:cNvSpPr>
          <p:nvPr/>
        </p:nvSpPr>
        <p:spPr bwMode="auto">
          <a:xfrm>
            <a:off x="0" y="6172200"/>
            <a:ext cx="3124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/>
            <a:endParaRPr lang="hu-HU" sz="2000" b="1">
              <a:solidFill>
                <a:srgbClr val="669900"/>
              </a:solidFill>
              <a:latin typeface="Times New Roman" pitchFamily="18" charset="0"/>
            </a:endParaRPr>
          </a:p>
        </p:txBody>
      </p:sp>
      <p:sp>
        <p:nvSpPr>
          <p:cNvPr id="15371" name="Rectangle 28"/>
          <p:cNvSpPr>
            <a:spLocks noChangeArrowheads="1"/>
          </p:cNvSpPr>
          <p:nvPr/>
        </p:nvSpPr>
        <p:spPr bwMode="auto">
          <a:xfrm>
            <a:off x="0" y="0"/>
            <a:ext cx="3886200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14/200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0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KöViM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 rendelet 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KerszTimes" charset="0"/>
                <a:cs typeface="Times New Roman" pitchFamily="18" charset="0"/>
              </a:rPr>
              <a:t>a Magyar Köztársaság légterében </a:t>
            </a:r>
            <a:endParaRPr lang="hu-H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+mn-cs"/>
            </a:endParaRPr>
          </a:p>
          <a:p>
            <a:pPr algn="ctr" defTabSz="762000">
              <a:defRPr/>
            </a:pP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KerszTimes" charset="0"/>
                <a:cs typeface="Times New Roman" pitchFamily="18" charset="0"/>
              </a:rPr>
              <a:t>és repül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ő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KerszTimes" charset="0"/>
                <a:cs typeface="Times New Roman" pitchFamily="18" charset="0"/>
              </a:rPr>
              <a:t>terein történ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ő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KerszTimes" charset="0"/>
                <a:cs typeface="Times New Roman" pitchFamily="18" charset="0"/>
              </a:rPr>
              <a:t> repülések végrehajtásának szabályairól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118787" name="Text Box 29"/>
          <p:cNvSpPr txBox="1">
            <a:spLocks noChangeArrowheads="1"/>
          </p:cNvSpPr>
          <p:nvPr/>
        </p:nvSpPr>
        <p:spPr bwMode="auto">
          <a:xfrm>
            <a:off x="5715000" y="571500"/>
            <a:ext cx="2714625" cy="714375"/>
          </a:xfrm>
          <a:prstGeom prst="rect">
            <a:avLst/>
          </a:prstGeom>
          <a:solidFill>
            <a:srgbClr val="99FF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  <a:buFontTx/>
              <a:buChar char="•"/>
            </a:pPr>
            <a:r>
              <a:rPr lang="hu-HU" sz="2000" b="1">
                <a:solidFill>
                  <a:srgbClr val="FF0000"/>
                </a:solidFill>
                <a:latin typeface="Times New Roman CE" pitchFamily="18" charset="0"/>
              </a:rPr>
              <a:t> kitérési szabályok (elsőbbség)</a:t>
            </a:r>
          </a:p>
        </p:txBody>
      </p:sp>
      <p:sp>
        <p:nvSpPr>
          <p:cNvPr id="118788" name="AutoShape 30"/>
          <p:cNvSpPr>
            <a:spLocks noChangeArrowheads="1"/>
          </p:cNvSpPr>
          <p:nvPr/>
        </p:nvSpPr>
        <p:spPr bwMode="auto">
          <a:xfrm rot="3157683">
            <a:off x="2550319" y="4575969"/>
            <a:ext cx="2243137" cy="155575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8789" name="Line 32"/>
          <p:cNvSpPr>
            <a:spLocks noChangeShapeType="1"/>
          </p:cNvSpPr>
          <p:nvPr/>
        </p:nvSpPr>
        <p:spPr bwMode="auto">
          <a:xfrm>
            <a:off x="6357938" y="3429000"/>
            <a:ext cx="46037" cy="428625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18790" name="Line 33"/>
          <p:cNvSpPr>
            <a:spLocks noChangeShapeType="1"/>
          </p:cNvSpPr>
          <p:nvPr/>
        </p:nvSpPr>
        <p:spPr bwMode="auto">
          <a:xfrm>
            <a:off x="4800600" y="1905000"/>
            <a:ext cx="128588" cy="1023938"/>
          </a:xfrm>
          <a:prstGeom prst="line">
            <a:avLst/>
          </a:prstGeom>
          <a:noFill/>
          <a:ln w="203200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18791" name="Line 36"/>
          <p:cNvSpPr>
            <a:spLocks noChangeShapeType="1"/>
          </p:cNvSpPr>
          <p:nvPr/>
        </p:nvSpPr>
        <p:spPr bwMode="auto">
          <a:xfrm>
            <a:off x="3786188" y="4602163"/>
            <a:ext cx="1571625" cy="46037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5398" name="Oval 38"/>
          <p:cNvSpPr>
            <a:spLocks noChangeArrowheads="1"/>
          </p:cNvSpPr>
          <p:nvPr/>
        </p:nvSpPr>
        <p:spPr bwMode="auto">
          <a:xfrm>
            <a:off x="5429250" y="3071813"/>
            <a:ext cx="144463" cy="215900"/>
          </a:xfrm>
          <a:prstGeom prst="ellipse">
            <a:avLst/>
          </a:prstGeom>
          <a:solidFill>
            <a:srgbClr val="FC251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399" name="Oval 39"/>
          <p:cNvSpPr>
            <a:spLocks noChangeArrowheads="1"/>
          </p:cNvSpPr>
          <p:nvPr/>
        </p:nvSpPr>
        <p:spPr bwMode="auto">
          <a:xfrm>
            <a:off x="7072313" y="3071813"/>
            <a:ext cx="144462" cy="215900"/>
          </a:xfrm>
          <a:prstGeom prst="ellipse">
            <a:avLst/>
          </a:prstGeom>
          <a:solidFill>
            <a:srgbClr val="1EF24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8794" name="Ellipszis 14"/>
          <p:cNvSpPr>
            <a:spLocks noChangeArrowheads="1"/>
          </p:cNvSpPr>
          <p:nvPr/>
        </p:nvSpPr>
        <p:spPr bwMode="auto">
          <a:xfrm>
            <a:off x="5572125" y="2857500"/>
            <a:ext cx="1500188" cy="561975"/>
          </a:xfrm>
          <a:prstGeom prst="ellipse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hu-HU" sz="20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8" grpId="0" animBg="1"/>
      <p:bldP spid="153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81200" y="0"/>
          <a:ext cx="1911350" cy="1295400"/>
        </p:xfrm>
        <a:graphic>
          <a:graphicData uri="http://schemas.openxmlformats.org/presentationml/2006/ole">
            <p:oleObj spid="_x0000_s1026" name="Klip" r:id="rId3" imgW="4279392" imgH="4016999" progId="">
              <p:embed/>
            </p:oleObj>
          </a:graphicData>
        </a:graphic>
      </p:graphicFrame>
      <p:pic>
        <p:nvPicPr>
          <p:cNvPr id="1028" name="Picture 3" descr="KISKEP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0"/>
            <a:ext cx="1928813" cy="1295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7239000" y="0"/>
          <a:ext cx="1905000" cy="1295400"/>
        </p:xfrm>
        <a:graphic>
          <a:graphicData uri="http://schemas.openxmlformats.org/presentationml/2006/ole">
            <p:oleObj spid="_x0000_s1027" name="Klip" r:id="rId5" imgW="996696" imgH="963778" progId="">
              <p:embed/>
            </p:oleObj>
          </a:graphicData>
        </a:graphic>
      </p:graphicFrame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0"/>
            <a:ext cx="1828800" cy="1219200"/>
            <a:chOff x="1345" y="3056"/>
            <a:chExt cx="979" cy="943"/>
          </a:xfrm>
        </p:grpSpPr>
        <p:grpSp>
          <p:nvGrpSpPr>
            <p:cNvPr id="1038" name="Group 6"/>
            <p:cNvGrpSpPr>
              <a:grpSpLocks/>
            </p:cNvGrpSpPr>
            <p:nvPr/>
          </p:nvGrpSpPr>
          <p:grpSpPr bwMode="auto">
            <a:xfrm>
              <a:off x="1593" y="3415"/>
              <a:ext cx="731" cy="584"/>
              <a:chOff x="1593" y="3415"/>
              <a:chExt cx="731" cy="584"/>
            </a:xfrm>
          </p:grpSpPr>
          <p:grpSp>
            <p:nvGrpSpPr>
              <p:cNvPr id="1041" name="Group 7"/>
              <p:cNvGrpSpPr>
                <a:grpSpLocks/>
              </p:cNvGrpSpPr>
              <p:nvPr/>
            </p:nvGrpSpPr>
            <p:grpSpPr bwMode="auto">
              <a:xfrm>
                <a:off x="1704" y="3415"/>
                <a:ext cx="518" cy="584"/>
                <a:chOff x="1704" y="3415"/>
                <a:chExt cx="518" cy="584"/>
              </a:xfrm>
            </p:grpSpPr>
            <p:sp>
              <p:nvSpPr>
                <p:cNvPr id="1052" name="Freeform 8"/>
                <p:cNvSpPr>
                  <a:spLocks/>
                </p:cNvSpPr>
                <p:nvPr/>
              </p:nvSpPr>
              <p:spPr bwMode="auto">
                <a:xfrm>
                  <a:off x="1704" y="3415"/>
                  <a:ext cx="518" cy="81"/>
                </a:xfrm>
                <a:custGeom>
                  <a:avLst/>
                  <a:gdLst>
                    <a:gd name="T0" fmla="*/ 0 w 518"/>
                    <a:gd name="T1" fmla="*/ 80 h 81"/>
                    <a:gd name="T2" fmla="*/ 517 w 518"/>
                    <a:gd name="T3" fmla="*/ 80 h 81"/>
                    <a:gd name="T4" fmla="*/ 517 w 518"/>
                    <a:gd name="T5" fmla="*/ 52 h 81"/>
                    <a:gd name="T6" fmla="*/ 282 w 518"/>
                    <a:gd name="T7" fmla="*/ 0 h 81"/>
                    <a:gd name="T8" fmla="*/ 242 w 518"/>
                    <a:gd name="T9" fmla="*/ 0 h 81"/>
                    <a:gd name="T10" fmla="*/ 0 w 518"/>
                    <a:gd name="T11" fmla="*/ 48 h 81"/>
                    <a:gd name="T12" fmla="*/ 0 w 518"/>
                    <a:gd name="T13" fmla="*/ 80 h 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18"/>
                    <a:gd name="T22" fmla="*/ 0 h 81"/>
                    <a:gd name="T23" fmla="*/ 518 w 518"/>
                    <a:gd name="T24" fmla="*/ 81 h 8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18" h="81">
                      <a:moveTo>
                        <a:pt x="0" y="80"/>
                      </a:moveTo>
                      <a:lnTo>
                        <a:pt x="517" y="80"/>
                      </a:lnTo>
                      <a:lnTo>
                        <a:pt x="517" y="52"/>
                      </a:lnTo>
                      <a:lnTo>
                        <a:pt x="282" y="0"/>
                      </a:lnTo>
                      <a:lnTo>
                        <a:pt x="242" y="0"/>
                      </a:lnTo>
                      <a:lnTo>
                        <a:pt x="0" y="48"/>
                      </a:lnTo>
                      <a:lnTo>
                        <a:pt x="0" y="8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53" name="Oval 9"/>
                <p:cNvSpPr>
                  <a:spLocks noChangeArrowheads="1"/>
                </p:cNvSpPr>
                <p:nvPr/>
              </p:nvSpPr>
              <p:spPr bwMode="auto">
                <a:xfrm>
                  <a:off x="1948" y="3441"/>
                  <a:ext cx="28" cy="32"/>
                </a:xfrm>
                <a:prstGeom prst="ellipse">
                  <a:avLst/>
                </a:prstGeom>
                <a:solidFill>
                  <a:srgbClr val="8080FF"/>
                </a:solidFill>
                <a:ln w="12700">
                  <a:solidFill>
                    <a:srgbClr val="808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54" name="Freeform 10"/>
                <p:cNvSpPr>
                  <a:spLocks/>
                </p:cNvSpPr>
                <p:nvPr/>
              </p:nvSpPr>
              <p:spPr bwMode="auto">
                <a:xfrm>
                  <a:off x="1834" y="3485"/>
                  <a:ext cx="255" cy="514"/>
                </a:xfrm>
                <a:custGeom>
                  <a:avLst/>
                  <a:gdLst>
                    <a:gd name="T0" fmla="*/ 126 w 255"/>
                    <a:gd name="T1" fmla="*/ 0 h 514"/>
                    <a:gd name="T2" fmla="*/ 164 w 255"/>
                    <a:gd name="T3" fmla="*/ 232 h 514"/>
                    <a:gd name="T4" fmla="*/ 164 w 255"/>
                    <a:gd name="T5" fmla="*/ 433 h 514"/>
                    <a:gd name="T6" fmla="*/ 190 w 255"/>
                    <a:gd name="T7" fmla="*/ 433 h 514"/>
                    <a:gd name="T8" fmla="*/ 254 w 255"/>
                    <a:gd name="T9" fmla="*/ 467 h 514"/>
                    <a:gd name="T10" fmla="*/ 254 w 255"/>
                    <a:gd name="T11" fmla="*/ 513 h 514"/>
                    <a:gd name="T12" fmla="*/ 0 w 255"/>
                    <a:gd name="T13" fmla="*/ 513 h 514"/>
                    <a:gd name="T14" fmla="*/ 0 w 255"/>
                    <a:gd name="T15" fmla="*/ 471 h 514"/>
                    <a:gd name="T16" fmla="*/ 50 w 255"/>
                    <a:gd name="T17" fmla="*/ 437 h 514"/>
                    <a:gd name="T18" fmla="*/ 80 w 255"/>
                    <a:gd name="T19" fmla="*/ 437 h 514"/>
                    <a:gd name="T20" fmla="*/ 80 w 255"/>
                    <a:gd name="T21" fmla="*/ 232 h 514"/>
                    <a:gd name="T22" fmla="*/ 126 w 255"/>
                    <a:gd name="T23" fmla="*/ 0 h 5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5"/>
                    <a:gd name="T37" fmla="*/ 0 h 514"/>
                    <a:gd name="T38" fmla="*/ 255 w 255"/>
                    <a:gd name="T39" fmla="*/ 514 h 5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5" h="514">
                      <a:moveTo>
                        <a:pt x="126" y="0"/>
                      </a:moveTo>
                      <a:lnTo>
                        <a:pt x="164" y="232"/>
                      </a:lnTo>
                      <a:lnTo>
                        <a:pt x="164" y="433"/>
                      </a:lnTo>
                      <a:lnTo>
                        <a:pt x="190" y="433"/>
                      </a:lnTo>
                      <a:lnTo>
                        <a:pt x="254" y="467"/>
                      </a:lnTo>
                      <a:lnTo>
                        <a:pt x="254" y="513"/>
                      </a:lnTo>
                      <a:lnTo>
                        <a:pt x="0" y="513"/>
                      </a:lnTo>
                      <a:lnTo>
                        <a:pt x="0" y="471"/>
                      </a:lnTo>
                      <a:lnTo>
                        <a:pt x="50" y="437"/>
                      </a:lnTo>
                      <a:lnTo>
                        <a:pt x="80" y="437"/>
                      </a:lnTo>
                      <a:lnTo>
                        <a:pt x="80" y="232"/>
                      </a:lnTo>
                      <a:lnTo>
                        <a:pt x="126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042" name="Group 11"/>
              <p:cNvGrpSpPr>
                <a:grpSpLocks/>
              </p:cNvGrpSpPr>
              <p:nvPr/>
            </p:nvGrpSpPr>
            <p:grpSpPr bwMode="auto">
              <a:xfrm>
                <a:off x="1593" y="3491"/>
                <a:ext cx="298" cy="456"/>
                <a:chOff x="1593" y="3491"/>
                <a:chExt cx="298" cy="456"/>
              </a:xfrm>
            </p:grpSpPr>
            <p:sp>
              <p:nvSpPr>
                <p:cNvPr id="1048" name="Line 12"/>
                <p:cNvSpPr>
                  <a:spLocks noChangeShapeType="1"/>
                </p:cNvSpPr>
                <p:nvPr/>
              </p:nvSpPr>
              <p:spPr bwMode="auto">
                <a:xfrm>
                  <a:off x="1746" y="3491"/>
                  <a:ext cx="138" cy="35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49" name="Line 13"/>
                <p:cNvSpPr>
                  <a:spLocks noChangeShapeType="1"/>
                </p:cNvSpPr>
                <p:nvPr/>
              </p:nvSpPr>
              <p:spPr bwMode="auto">
                <a:xfrm>
                  <a:off x="1746" y="3491"/>
                  <a:ext cx="0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50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605" y="3491"/>
                  <a:ext cx="141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51" name="Freeform 15"/>
                <p:cNvSpPr>
                  <a:spLocks/>
                </p:cNvSpPr>
                <p:nvPr/>
              </p:nvSpPr>
              <p:spPr bwMode="auto">
                <a:xfrm>
                  <a:off x="1593" y="3836"/>
                  <a:ext cx="298" cy="111"/>
                </a:xfrm>
                <a:custGeom>
                  <a:avLst/>
                  <a:gdLst>
                    <a:gd name="T0" fmla="*/ 2 w 298"/>
                    <a:gd name="T1" fmla="*/ 0 h 111"/>
                    <a:gd name="T2" fmla="*/ 0 w 298"/>
                    <a:gd name="T3" fmla="*/ 12 h 111"/>
                    <a:gd name="T4" fmla="*/ 2 w 298"/>
                    <a:gd name="T5" fmla="*/ 26 h 111"/>
                    <a:gd name="T6" fmla="*/ 6 w 298"/>
                    <a:gd name="T7" fmla="*/ 42 h 111"/>
                    <a:gd name="T8" fmla="*/ 14 w 298"/>
                    <a:gd name="T9" fmla="*/ 56 h 111"/>
                    <a:gd name="T10" fmla="*/ 26 w 298"/>
                    <a:gd name="T11" fmla="*/ 70 h 111"/>
                    <a:gd name="T12" fmla="*/ 42 w 298"/>
                    <a:gd name="T13" fmla="*/ 82 h 111"/>
                    <a:gd name="T14" fmla="*/ 58 w 298"/>
                    <a:gd name="T15" fmla="*/ 90 h 111"/>
                    <a:gd name="T16" fmla="*/ 70 w 298"/>
                    <a:gd name="T17" fmla="*/ 96 h 111"/>
                    <a:gd name="T18" fmla="*/ 86 w 298"/>
                    <a:gd name="T19" fmla="*/ 100 h 111"/>
                    <a:gd name="T20" fmla="*/ 101 w 298"/>
                    <a:gd name="T21" fmla="*/ 104 h 111"/>
                    <a:gd name="T22" fmla="*/ 115 w 298"/>
                    <a:gd name="T23" fmla="*/ 106 h 111"/>
                    <a:gd name="T24" fmla="*/ 127 w 298"/>
                    <a:gd name="T25" fmla="*/ 108 h 111"/>
                    <a:gd name="T26" fmla="*/ 145 w 298"/>
                    <a:gd name="T27" fmla="*/ 110 h 111"/>
                    <a:gd name="T28" fmla="*/ 161 w 298"/>
                    <a:gd name="T29" fmla="*/ 110 h 111"/>
                    <a:gd name="T30" fmla="*/ 177 w 298"/>
                    <a:gd name="T31" fmla="*/ 108 h 111"/>
                    <a:gd name="T32" fmla="*/ 195 w 298"/>
                    <a:gd name="T33" fmla="*/ 106 h 111"/>
                    <a:gd name="T34" fmla="*/ 209 w 298"/>
                    <a:gd name="T35" fmla="*/ 102 h 111"/>
                    <a:gd name="T36" fmla="*/ 223 w 298"/>
                    <a:gd name="T37" fmla="*/ 98 h 111"/>
                    <a:gd name="T38" fmla="*/ 237 w 298"/>
                    <a:gd name="T39" fmla="*/ 92 h 111"/>
                    <a:gd name="T40" fmla="*/ 247 w 298"/>
                    <a:gd name="T41" fmla="*/ 88 h 111"/>
                    <a:gd name="T42" fmla="*/ 257 w 298"/>
                    <a:gd name="T43" fmla="*/ 80 h 111"/>
                    <a:gd name="T44" fmla="*/ 265 w 298"/>
                    <a:gd name="T45" fmla="*/ 74 h 111"/>
                    <a:gd name="T46" fmla="*/ 273 w 298"/>
                    <a:gd name="T47" fmla="*/ 66 h 111"/>
                    <a:gd name="T48" fmla="*/ 281 w 298"/>
                    <a:gd name="T49" fmla="*/ 60 h 111"/>
                    <a:gd name="T50" fmla="*/ 287 w 298"/>
                    <a:gd name="T51" fmla="*/ 50 h 111"/>
                    <a:gd name="T52" fmla="*/ 293 w 298"/>
                    <a:gd name="T53" fmla="*/ 40 h 111"/>
                    <a:gd name="T54" fmla="*/ 295 w 298"/>
                    <a:gd name="T55" fmla="*/ 30 h 111"/>
                    <a:gd name="T56" fmla="*/ 297 w 298"/>
                    <a:gd name="T57" fmla="*/ 16 h 111"/>
                    <a:gd name="T58" fmla="*/ 297 w 298"/>
                    <a:gd name="T59" fmla="*/ 2 h 111"/>
                    <a:gd name="T60" fmla="*/ 2 w 298"/>
                    <a:gd name="T61" fmla="*/ 0 h 11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98"/>
                    <a:gd name="T94" fmla="*/ 0 h 111"/>
                    <a:gd name="T95" fmla="*/ 298 w 298"/>
                    <a:gd name="T96" fmla="*/ 111 h 11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98" h="111">
                      <a:moveTo>
                        <a:pt x="2" y="0"/>
                      </a:moveTo>
                      <a:lnTo>
                        <a:pt x="0" y="12"/>
                      </a:lnTo>
                      <a:lnTo>
                        <a:pt x="2" y="26"/>
                      </a:lnTo>
                      <a:lnTo>
                        <a:pt x="6" y="42"/>
                      </a:lnTo>
                      <a:lnTo>
                        <a:pt x="14" y="56"/>
                      </a:lnTo>
                      <a:lnTo>
                        <a:pt x="26" y="70"/>
                      </a:lnTo>
                      <a:lnTo>
                        <a:pt x="42" y="82"/>
                      </a:lnTo>
                      <a:lnTo>
                        <a:pt x="58" y="90"/>
                      </a:lnTo>
                      <a:lnTo>
                        <a:pt x="70" y="96"/>
                      </a:lnTo>
                      <a:lnTo>
                        <a:pt x="86" y="100"/>
                      </a:lnTo>
                      <a:lnTo>
                        <a:pt x="101" y="104"/>
                      </a:lnTo>
                      <a:lnTo>
                        <a:pt x="115" y="106"/>
                      </a:lnTo>
                      <a:lnTo>
                        <a:pt x="127" y="108"/>
                      </a:lnTo>
                      <a:lnTo>
                        <a:pt x="145" y="110"/>
                      </a:lnTo>
                      <a:lnTo>
                        <a:pt x="161" y="110"/>
                      </a:lnTo>
                      <a:lnTo>
                        <a:pt x="177" y="108"/>
                      </a:lnTo>
                      <a:lnTo>
                        <a:pt x="195" y="106"/>
                      </a:lnTo>
                      <a:lnTo>
                        <a:pt x="209" y="102"/>
                      </a:lnTo>
                      <a:lnTo>
                        <a:pt x="223" y="98"/>
                      </a:lnTo>
                      <a:lnTo>
                        <a:pt x="237" y="92"/>
                      </a:lnTo>
                      <a:lnTo>
                        <a:pt x="247" y="88"/>
                      </a:lnTo>
                      <a:lnTo>
                        <a:pt x="257" y="80"/>
                      </a:lnTo>
                      <a:lnTo>
                        <a:pt x="265" y="74"/>
                      </a:lnTo>
                      <a:lnTo>
                        <a:pt x="273" y="66"/>
                      </a:lnTo>
                      <a:lnTo>
                        <a:pt x="281" y="60"/>
                      </a:lnTo>
                      <a:lnTo>
                        <a:pt x="287" y="50"/>
                      </a:lnTo>
                      <a:lnTo>
                        <a:pt x="293" y="40"/>
                      </a:lnTo>
                      <a:lnTo>
                        <a:pt x="295" y="30"/>
                      </a:lnTo>
                      <a:lnTo>
                        <a:pt x="297" y="16"/>
                      </a:lnTo>
                      <a:lnTo>
                        <a:pt x="297" y="2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043" name="Group 16"/>
              <p:cNvGrpSpPr>
                <a:grpSpLocks/>
              </p:cNvGrpSpPr>
              <p:nvPr/>
            </p:nvGrpSpPr>
            <p:grpSpPr bwMode="auto">
              <a:xfrm>
                <a:off x="2026" y="3491"/>
                <a:ext cx="298" cy="456"/>
                <a:chOff x="2026" y="3491"/>
                <a:chExt cx="298" cy="456"/>
              </a:xfrm>
            </p:grpSpPr>
            <p:sp>
              <p:nvSpPr>
                <p:cNvPr id="1044" name="Freeform 17"/>
                <p:cNvSpPr>
                  <a:spLocks/>
                </p:cNvSpPr>
                <p:nvPr/>
              </p:nvSpPr>
              <p:spPr bwMode="auto">
                <a:xfrm>
                  <a:off x="2026" y="3836"/>
                  <a:ext cx="298" cy="111"/>
                </a:xfrm>
                <a:custGeom>
                  <a:avLst/>
                  <a:gdLst>
                    <a:gd name="T0" fmla="*/ 2 w 298"/>
                    <a:gd name="T1" fmla="*/ 0 h 111"/>
                    <a:gd name="T2" fmla="*/ 0 w 298"/>
                    <a:gd name="T3" fmla="*/ 12 h 111"/>
                    <a:gd name="T4" fmla="*/ 2 w 298"/>
                    <a:gd name="T5" fmla="*/ 26 h 111"/>
                    <a:gd name="T6" fmla="*/ 6 w 298"/>
                    <a:gd name="T7" fmla="*/ 42 h 111"/>
                    <a:gd name="T8" fmla="*/ 14 w 298"/>
                    <a:gd name="T9" fmla="*/ 56 h 111"/>
                    <a:gd name="T10" fmla="*/ 26 w 298"/>
                    <a:gd name="T11" fmla="*/ 70 h 111"/>
                    <a:gd name="T12" fmla="*/ 42 w 298"/>
                    <a:gd name="T13" fmla="*/ 82 h 111"/>
                    <a:gd name="T14" fmla="*/ 58 w 298"/>
                    <a:gd name="T15" fmla="*/ 90 h 111"/>
                    <a:gd name="T16" fmla="*/ 72 w 298"/>
                    <a:gd name="T17" fmla="*/ 96 h 111"/>
                    <a:gd name="T18" fmla="*/ 86 w 298"/>
                    <a:gd name="T19" fmla="*/ 100 h 111"/>
                    <a:gd name="T20" fmla="*/ 100 w 298"/>
                    <a:gd name="T21" fmla="*/ 104 h 111"/>
                    <a:gd name="T22" fmla="*/ 114 w 298"/>
                    <a:gd name="T23" fmla="*/ 106 h 111"/>
                    <a:gd name="T24" fmla="*/ 126 w 298"/>
                    <a:gd name="T25" fmla="*/ 108 h 111"/>
                    <a:gd name="T26" fmla="*/ 145 w 298"/>
                    <a:gd name="T27" fmla="*/ 110 h 111"/>
                    <a:gd name="T28" fmla="*/ 161 w 298"/>
                    <a:gd name="T29" fmla="*/ 110 h 111"/>
                    <a:gd name="T30" fmla="*/ 177 w 298"/>
                    <a:gd name="T31" fmla="*/ 108 h 111"/>
                    <a:gd name="T32" fmla="*/ 195 w 298"/>
                    <a:gd name="T33" fmla="*/ 106 h 111"/>
                    <a:gd name="T34" fmla="*/ 209 w 298"/>
                    <a:gd name="T35" fmla="*/ 102 h 111"/>
                    <a:gd name="T36" fmla="*/ 223 w 298"/>
                    <a:gd name="T37" fmla="*/ 98 h 111"/>
                    <a:gd name="T38" fmla="*/ 237 w 298"/>
                    <a:gd name="T39" fmla="*/ 92 h 111"/>
                    <a:gd name="T40" fmla="*/ 247 w 298"/>
                    <a:gd name="T41" fmla="*/ 88 h 111"/>
                    <a:gd name="T42" fmla="*/ 257 w 298"/>
                    <a:gd name="T43" fmla="*/ 80 h 111"/>
                    <a:gd name="T44" fmla="*/ 265 w 298"/>
                    <a:gd name="T45" fmla="*/ 74 h 111"/>
                    <a:gd name="T46" fmla="*/ 273 w 298"/>
                    <a:gd name="T47" fmla="*/ 66 h 111"/>
                    <a:gd name="T48" fmla="*/ 283 w 298"/>
                    <a:gd name="T49" fmla="*/ 60 h 111"/>
                    <a:gd name="T50" fmla="*/ 287 w 298"/>
                    <a:gd name="T51" fmla="*/ 50 h 111"/>
                    <a:gd name="T52" fmla="*/ 293 w 298"/>
                    <a:gd name="T53" fmla="*/ 40 h 111"/>
                    <a:gd name="T54" fmla="*/ 297 w 298"/>
                    <a:gd name="T55" fmla="*/ 30 h 111"/>
                    <a:gd name="T56" fmla="*/ 297 w 298"/>
                    <a:gd name="T57" fmla="*/ 16 h 111"/>
                    <a:gd name="T58" fmla="*/ 297 w 298"/>
                    <a:gd name="T59" fmla="*/ 2 h 111"/>
                    <a:gd name="T60" fmla="*/ 2 w 298"/>
                    <a:gd name="T61" fmla="*/ 0 h 11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98"/>
                    <a:gd name="T94" fmla="*/ 0 h 111"/>
                    <a:gd name="T95" fmla="*/ 298 w 298"/>
                    <a:gd name="T96" fmla="*/ 111 h 11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98" h="111">
                      <a:moveTo>
                        <a:pt x="2" y="0"/>
                      </a:moveTo>
                      <a:lnTo>
                        <a:pt x="0" y="12"/>
                      </a:lnTo>
                      <a:lnTo>
                        <a:pt x="2" y="26"/>
                      </a:lnTo>
                      <a:lnTo>
                        <a:pt x="6" y="42"/>
                      </a:lnTo>
                      <a:lnTo>
                        <a:pt x="14" y="56"/>
                      </a:lnTo>
                      <a:lnTo>
                        <a:pt x="26" y="70"/>
                      </a:lnTo>
                      <a:lnTo>
                        <a:pt x="42" y="82"/>
                      </a:lnTo>
                      <a:lnTo>
                        <a:pt x="58" y="90"/>
                      </a:lnTo>
                      <a:lnTo>
                        <a:pt x="72" y="96"/>
                      </a:lnTo>
                      <a:lnTo>
                        <a:pt x="86" y="100"/>
                      </a:lnTo>
                      <a:lnTo>
                        <a:pt x="100" y="104"/>
                      </a:lnTo>
                      <a:lnTo>
                        <a:pt x="114" y="106"/>
                      </a:lnTo>
                      <a:lnTo>
                        <a:pt x="126" y="108"/>
                      </a:lnTo>
                      <a:lnTo>
                        <a:pt x="145" y="110"/>
                      </a:lnTo>
                      <a:lnTo>
                        <a:pt x="161" y="110"/>
                      </a:lnTo>
                      <a:lnTo>
                        <a:pt x="177" y="108"/>
                      </a:lnTo>
                      <a:lnTo>
                        <a:pt x="195" y="106"/>
                      </a:lnTo>
                      <a:lnTo>
                        <a:pt x="209" y="102"/>
                      </a:lnTo>
                      <a:lnTo>
                        <a:pt x="223" y="98"/>
                      </a:lnTo>
                      <a:lnTo>
                        <a:pt x="237" y="92"/>
                      </a:lnTo>
                      <a:lnTo>
                        <a:pt x="247" y="88"/>
                      </a:lnTo>
                      <a:lnTo>
                        <a:pt x="257" y="80"/>
                      </a:lnTo>
                      <a:lnTo>
                        <a:pt x="265" y="74"/>
                      </a:lnTo>
                      <a:lnTo>
                        <a:pt x="273" y="66"/>
                      </a:lnTo>
                      <a:lnTo>
                        <a:pt x="283" y="60"/>
                      </a:lnTo>
                      <a:lnTo>
                        <a:pt x="287" y="50"/>
                      </a:lnTo>
                      <a:lnTo>
                        <a:pt x="293" y="40"/>
                      </a:lnTo>
                      <a:lnTo>
                        <a:pt x="297" y="30"/>
                      </a:lnTo>
                      <a:lnTo>
                        <a:pt x="297" y="16"/>
                      </a:lnTo>
                      <a:lnTo>
                        <a:pt x="297" y="2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45" name="Line 18"/>
                <p:cNvSpPr>
                  <a:spLocks noChangeShapeType="1"/>
                </p:cNvSpPr>
                <p:nvPr/>
              </p:nvSpPr>
              <p:spPr bwMode="auto">
                <a:xfrm>
                  <a:off x="2181" y="3491"/>
                  <a:ext cx="136" cy="35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46" name="Line 19"/>
                <p:cNvSpPr>
                  <a:spLocks noChangeShapeType="1"/>
                </p:cNvSpPr>
                <p:nvPr/>
              </p:nvSpPr>
              <p:spPr bwMode="auto">
                <a:xfrm>
                  <a:off x="2181" y="3491"/>
                  <a:ext cx="0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47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038" y="3491"/>
                  <a:ext cx="143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sp>
          <p:nvSpPr>
            <p:cNvPr id="1039" name="Line 21"/>
            <p:cNvSpPr>
              <a:spLocks noChangeShapeType="1"/>
            </p:cNvSpPr>
            <p:nvPr/>
          </p:nvSpPr>
          <p:spPr bwMode="auto">
            <a:xfrm>
              <a:off x="1345" y="3056"/>
              <a:ext cx="270" cy="3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40" name="Freeform 22"/>
            <p:cNvSpPr>
              <a:spLocks/>
            </p:cNvSpPr>
            <p:nvPr/>
          </p:nvSpPr>
          <p:spPr bwMode="auto">
            <a:xfrm>
              <a:off x="1567" y="3365"/>
              <a:ext cx="105" cy="121"/>
            </a:xfrm>
            <a:custGeom>
              <a:avLst/>
              <a:gdLst>
                <a:gd name="T0" fmla="*/ 0 w 105"/>
                <a:gd name="T1" fmla="*/ 46 h 121"/>
                <a:gd name="T2" fmla="*/ 40 w 105"/>
                <a:gd name="T3" fmla="*/ 36 h 121"/>
                <a:gd name="T4" fmla="*/ 60 w 105"/>
                <a:gd name="T5" fmla="*/ 0 h 121"/>
                <a:gd name="T6" fmla="*/ 104 w 105"/>
                <a:gd name="T7" fmla="*/ 120 h 121"/>
                <a:gd name="T8" fmla="*/ 0 w 105"/>
                <a:gd name="T9" fmla="*/ 46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21"/>
                <a:gd name="T17" fmla="*/ 105 w 105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21">
                  <a:moveTo>
                    <a:pt x="0" y="46"/>
                  </a:moveTo>
                  <a:lnTo>
                    <a:pt x="40" y="36"/>
                  </a:lnTo>
                  <a:lnTo>
                    <a:pt x="60" y="0"/>
                  </a:lnTo>
                  <a:lnTo>
                    <a:pt x="104" y="120"/>
                  </a:lnTo>
                  <a:lnTo>
                    <a:pt x="0" y="4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030" name="Text Box 23"/>
          <p:cNvSpPr txBox="1">
            <a:spLocks noChangeArrowheads="1"/>
          </p:cNvSpPr>
          <p:nvPr/>
        </p:nvSpPr>
        <p:spPr bwMode="auto">
          <a:xfrm>
            <a:off x="1981200" y="1371600"/>
            <a:ext cx="1905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rgbClr val="FF3300"/>
                </a:solidFill>
                <a:latin typeface="Times New Roman CE" pitchFamily="18" charset="0"/>
              </a:rPr>
              <a:t>PILÓTA</a:t>
            </a:r>
          </a:p>
        </p:txBody>
      </p:sp>
      <p:sp>
        <p:nvSpPr>
          <p:cNvPr id="1031" name="Text Box 24"/>
          <p:cNvSpPr txBox="1">
            <a:spLocks noChangeArrowheads="1"/>
          </p:cNvSpPr>
          <p:nvPr/>
        </p:nvSpPr>
        <p:spPr bwMode="auto">
          <a:xfrm>
            <a:off x="4572000" y="1371600"/>
            <a:ext cx="1905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rgbClr val="FF3300"/>
                </a:solidFill>
                <a:latin typeface="Times New Roman CE" pitchFamily="18" charset="0"/>
              </a:rPr>
              <a:t>LÉGIJÁRMŰ</a:t>
            </a:r>
          </a:p>
        </p:txBody>
      </p:sp>
      <p:sp>
        <p:nvSpPr>
          <p:cNvPr id="1032" name="Text Box 25"/>
          <p:cNvSpPr txBox="1">
            <a:spLocks noChangeArrowheads="1"/>
          </p:cNvSpPr>
          <p:nvPr/>
        </p:nvSpPr>
        <p:spPr bwMode="auto">
          <a:xfrm>
            <a:off x="7239000" y="1371600"/>
            <a:ext cx="1905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rgbClr val="FF3300"/>
                </a:solidFill>
                <a:latin typeface="Times New Roman CE" pitchFamily="18" charset="0"/>
              </a:rPr>
              <a:t>LÉGTÉR</a:t>
            </a:r>
          </a:p>
        </p:txBody>
      </p:sp>
      <p:sp>
        <p:nvSpPr>
          <p:cNvPr id="1033" name="Text Box 26"/>
          <p:cNvSpPr txBox="1">
            <a:spLocks noChangeArrowheads="1"/>
          </p:cNvSpPr>
          <p:nvPr/>
        </p:nvSpPr>
        <p:spPr bwMode="auto">
          <a:xfrm>
            <a:off x="0" y="1828800"/>
            <a:ext cx="2339975" cy="115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  <a:latin typeface="Times New Roman CE" pitchFamily="18" charset="0"/>
              </a:rPr>
              <a:t>TV. a légiközlekedésről</a:t>
            </a:r>
          </a:p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  <a:latin typeface="Times New Roman CE" pitchFamily="18" charset="0"/>
              </a:rPr>
              <a:t>(XCVII./95.)</a:t>
            </a: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2362200" y="1905000"/>
            <a:ext cx="6781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defTabSz="762000" eaLnBrk="0" hangingPunct="0">
              <a:defRPr/>
            </a:pPr>
            <a:r>
              <a:rPr lang="hu-H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„19.§. (2) </a:t>
            </a:r>
            <a:r>
              <a:rPr lang="hu-H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Nem kell üzemben tartási engedély a természetes személy tulajdonát képező, kizárólag magáncélra használt polgári </a:t>
            </a:r>
            <a:r>
              <a:rPr lang="hu-HU" sz="2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légijármű</a:t>
            </a:r>
            <a:r>
              <a:rPr lang="hu-H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üzemben tartásához”</a:t>
            </a:r>
            <a:endParaRPr lang="hu-H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2286000" y="5643563"/>
            <a:ext cx="655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30175" defTabSz="762000" eaLnBrk="0" hangingPunct="0">
              <a:spcBef>
                <a:spcPct val="50000"/>
              </a:spcBef>
              <a:defRPr/>
            </a:pPr>
            <a:r>
              <a:rPr lang="hu-HU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E" charset="-18"/>
                <a:cs typeface="+mn-cs"/>
              </a:rPr>
              <a:t>1. § (1) E rendelet hatálya a Magyar Köztársaság Állami </a:t>
            </a:r>
            <a:r>
              <a:rPr lang="hu-HU" b="1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E" charset="-18"/>
                <a:cs typeface="+mn-cs"/>
              </a:rPr>
              <a:t>Légijármű</a:t>
            </a:r>
            <a:r>
              <a:rPr lang="hu-HU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E" charset="-18"/>
                <a:cs typeface="+mn-cs"/>
              </a:rPr>
              <a:t> Lajstromába (a továbbiakban: lajstrom) felvett polgári </a:t>
            </a:r>
            <a:r>
              <a:rPr lang="hu-HU" b="1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E" charset="-18"/>
                <a:cs typeface="+mn-cs"/>
              </a:rPr>
              <a:t>légijármű</a:t>
            </a:r>
            <a:r>
              <a:rPr lang="hu-HU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E" charset="-18"/>
                <a:cs typeface="+mn-cs"/>
              </a:rPr>
              <a:t> üzemben tartójára terjed ki.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0" y="4071938"/>
            <a:ext cx="2286000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hu-H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E" charset="-18"/>
                <a:cs typeface="+mn-cs"/>
              </a:rPr>
              <a:t>20/2002. </a:t>
            </a:r>
            <a:r>
              <a:rPr lang="hu-HU" sz="2000" b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E" charset="-18"/>
                <a:cs typeface="+mn-cs"/>
              </a:rPr>
              <a:t>KöViM</a:t>
            </a:r>
            <a:r>
              <a:rPr lang="hu-H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E" charset="-18"/>
                <a:cs typeface="+mn-cs"/>
              </a:rPr>
              <a:t> rendelet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hu-HU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E" charset="-18"/>
                <a:cs typeface="Times New Roman" pitchFamily="18" charset="0"/>
              </a:rPr>
              <a:t>a polgári </a:t>
            </a:r>
            <a:r>
              <a:rPr lang="hu-HU" b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E" charset="-18"/>
                <a:cs typeface="Times New Roman" pitchFamily="18" charset="0"/>
              </a:rPr>
              <a:t>légijármű</a:t>
            </a:r>
            <a:r>
              <a:rPr lang="hu-HU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E" charset="-18"/>
                <a:cs typeface="Times New Roman" pitchFamily="18" charset="0"/>
              </a:rPr>
              <a:t> üzemben tartásának szakmai feltételeiről és engedélyezési eljárásáról</a:t>
            </a:r>
            <a:r>
              <a:rPr lang="hu-HU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E" charset="-18"/>
                <a:cs typeface="+mn-cs"/>
              </a:rPr>
              <a:t> 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2411760" y="3068960"/>
            <a:ext cx="6408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Lt.19. § (1) Üzemben tartási engedély szükséges</a:t>
            </a:r>
            <a:endParaRPr lang="hu-HU" dirty="0" smtClean="0"/>
          </a:p>
          <a:p>
            <a:r>
              <a:rPr lang="hu-HU" b="1" i="1" dirty="0" smtClean="0"/>
              <a:t>a)</a:t>
            </a:r>
            <a:r>
              <a:rPr lang="hu-HU" b="1" i="1" baseline="30000" dirty="0" smtClean="0">
                <a:hlinkClick r:id="rId6"/>
              </a:rPr>
              <a:t>115</a:t>
            </a:r>
            <a:r>
              <a:rPr lang="hu-HU" b="1" dirty="0" smtClean="0"/>
              <a:t> a gazdasági célú légiközlekedési tevékenységet végző lajstromozásra kötelezett </a:t>
            </a:r>
            <a:r>
              <a:rPr lang="hu-HU" b="1" dirty="0" err="1" smtClean="0"/>
              <a:t>légijármű</a:t>
            </a:r>
            <a:r>
              <a:rPr lang="hu-HU" b="1" dirty="0" smtClean="0"/>
              <a:t>,</a:t>
            </a:r>
            <a:endParaRPr lang="hu-HU" dirty="0" smtClean="0"/>
          </a:p>
          <a:p>
            <a:r>
              <a:rPr lang="hu-HU" b="1" i="1" dirty="0" smtClean="0"/>
              <a:t>b)</a:t>
            </a:r>
            <a:r>
              <a:rPr lang="hu-HU" b="1" dirty="0" smtClean="0"/>
              <a:t> a repülőtér,</a:t>
            </a:r>
            <a:endParaRPr lang="hu-HU" dirty="0" smtClean="0"/>
          </a:p>
          <a:p>
            <a:r>
              <a:rPr lang="hu-HU" b="1" i="1" dirty="0" smtClean="0"/>
              <a:t>c)</a:t>
            </a:r>
            <a:r>
              <a:rPr lang="hu-HU" b="1" i="1" baseline="30000" dirty="0" smtClean="0">
                <a:hlinkClick r:id="rId6"/>
              </a:rPr>
              <a:t>116</a:t>
            </a:r>
            <a:r>
              <a:rPr lang="hu-HU" b="1" dirty="0" smtClean="0"/>
              <a:t> a légiközlekedést szolgáló légiforgalmi földi berendezés</a:t>
            </a:r>
            <a:endParaRPr lang="hu-HU" dirty="0" smtClean="0"/>
          </a:p>
          <a:p>
            <a:r>
              <a:rPr lang="hu-HU" b="1" dirty="0" smtClean="0"/>
              <a:t>üzemben tartásához.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/>
      <p:bldP spid="9244" grpId="0" autoUpdateAnimBg="0"/>
      <p:bldP spid="9245" grpId="0" autoUpdateAnimBg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7"/>
          <p:cNvSpPr>
            <a:spLocks noChangeArrowheads="1"/>
          </p:cNvSpPr>
          <p:nvPr/>
        </p:nvSpPr>
        <p:spPr bwMode="auto">
          <a:xfrm>
            <a:off x="0" y="6172200"/>
            <a:ext cx="3124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/>
            <a:endParaRPr lang="hu-HU" sz="2000" b="1">
              <a:solidFill>
                <a:srgbClr val="669900"/>
              </a:solidFill>
              <a:latin typeface="Times New Roman" pitchFamily="18" charset="0"/>
            </a:endParaRPr>
          </a:p>
        </p:txBody>
      </p:sp>
      <p:sp>
        <p:nvSpPr>
          <p:cNvPr id="17419" name="Rectangle 28"/>
          <p:cNvSpPr>
            <a:spLocks noChangeArrowheads="1"/>
          </p:cNvSpPr>
          <p:nvPr/>
        </p:nvSpPr>
        <p:spPr bwMode="auto">
          <a:xfrm>
            <a:off x="0" y="0"/>
            <a:ext cx="4214813" cy="1323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14/200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0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KöViM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 rendelet 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KerszTimes" charset="0"/>
                <a:cs typeface="Times New Roman" pitchFamily="18" charset="0"/>
              </a:rPr>
              <a:t>a Magyar Köztársaság légterében </a:t>
            </a:r>
            <a:endParaRPr lang="hu-H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+mn-cs"/>
            </a:endParaRPr>
          </a:p>
          <a:p>
            <a:pPr algn="ctr" defTabSz="762000">
              <a:defRPr/>
            </a:pP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KerszTimes" charset="0"/>
                <a:cs typeface="Times New Roman" pitchFamily="18" charset="0"/>
              </a:rPr>
              <a:t>és repül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ő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KerszTimes" charset="0"/>
                <a:cs typeface="Times New Roman" pitchFamily="18" charset="0"/>
              </a:rPr>
              <a:t>terein történ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ő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KerszTimes" charset="0"/>
                <a:cs typeface="Times New Roman" pitchFamily="18" charset="0"/>
              </a:rPr>
              <a:t> repülések végrehajtásának szabályairól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119811" name="Text Box 29"/>
          <p:cNvSpPr txBox="1">
            <a:spLocks noChangeArrowheads="1"/>
          </p:cNvSpPr>
          <p:nvPr/>
        </p:nvSpPr>
        <p:spPr bwMode="auto">
          <a:xfrm>
            <a:off x="4357688" y="642938"/>
            <a:ext cx="3733800" cy="396875"/>
          </a:xfrm>
          <a:prstGeom prst="rect">
            <a:avLst/>
          </a:prstGeom>
          <a:solidFill>
            <a:srgbClr val="99FF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  <a:buFontTx/>
              <a:buChar char="•"/>
            </a:pPr>
            <a:r>
              <a:rPr lang="hu-HU" sz="2000" b="1">
                <a:solidFill>
                  <a:srgbClr val="FF0000"/>
                </a:solidFill>
                <a:latin typeface="Times New Roman CE" pitchFamily="18" charset="0"/>
              </a:rPr>
              <a:t> kitérési szabályok (lejtő)</a:t>
            </a:r>
          </a:p>
        </p:txBody>
      </p:sp>
      <p:sp>
        <p:nvSpPr>
          <p:cNvPr id="119812" name="Rectangle 30"/>
          <p:cNvSpPr>
            <a:spLocks noChangeArrowheads="1"/>
          </p:cNvSpPr>
          <p:nvPr/>
        </p:nvSpPr>
        <p:spPr bwMode="auto">
          <a:xfrm>
            <a:off x="2281238" y="25384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hu-HU"/>
          </a:p>
        </p:txBody>
      </p:sp>
      <p:pic>
        <p:nvPicPr>
          <p:cNvPr id="17422" name="Picture 31" descr="in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13"/>
            <a:ext cx="91884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7"/>
          <p:cNvSpPr>
            <a:spLocks noChangeArrowheads="1"/>
          </p:cNvSpPr>
          <p:nvPr/>
        </p:nvSpPr>
        <p:spPr bwMode="auto">
          <a:xfrm>
            <a:off x="0" y="6172200"/>
            <a:ext cx="3124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/>
            <a:endParaRPr lang="hu-HU" sz="2000" b="1">
              <a:solidFill>
                <a:srgbClr val="669900"/>
              </a:solidFill>
              <a:latin typeface="Times New Roman" pitchFamily="18" charset="0"/>
            </a:endParaRPr>
          </a:p>
        </p:txBody>
      </p:sp>
      <p:sp>
        <p:nvSpPr>
          <p:cNvPr id="18443" name="Rectangle 28"/>
          <p:cNvSpPr>
            <a:spLocks noChangeArrowheads="1"/>
          </p:cNvSpPr>
          <p:nvPr/>
        </p:nvSpPr>
        <p:spPr bwMode="auto">
          <a:xfrm>
            <a:off x="0" y="0"/>
            <a:ext cx="3886200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14/200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0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KöViM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 rendelet 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KerszTimes" charset="0"/>
                <a:cs typeface="Times New Roman" pitchFamily="18" charset="0"/>
              </a:rPr>
              <a:t>a Magyar Köztársaság légterében </a:t>
            </a:r>
            <a:endParaRPr lang="hu-H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+mn-cs"/>
            </a:endParaRPr>
          </a:p>
          <a:p>
            <a:pPr algn="ctr" defTabSz="762000">
              <a:defRPr/>
            </a:pP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KerszTimes" charset="0"/>
                <a:cs typeface="Times New Roman" pitchFamily="18" charset="0"/>
              </a:rPr>
              <a:t>és repül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ő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KerszTimes" charset="0"/>
                <a:cs typeface="Times New Roman" pitchFamily="18" charset="0"/>
              </a:rPr>
              <a:t>terein történ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ő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KerszTimes" charset="0"/>
                <a:cs typeface="Times New Roman" pitchFamily="18" charset="0"/>
              </a:rPr>
              <a:t> repülések végrehajtásának szabályairól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120835" name="Text Box 29"/>
          <p:cNvSpPr txBox="1">
            <a:spLocks noChangeArrowheads="1"/>
          </p:cNvSpPr>
          <p:nvPr/>
        </p:nvSpPr>
        <p:spPr bwMode="auto">
          <a:xfrm>
            <a:off x="4643438" y="5214938"/>
            <a:ext cx="3733800" cy="701675"/>
          </a:xfrm>
          <a:prstGeom prst="rect">
            <a:avLst/>
          </a:prstGeom>
          <a:solidFill>
            <a:srgbClr val="99FF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  <a:buFontTx/>
              <a:buChar char="•"/>
            </a:pPr>
            <a:r>
              <a:rPr lang="hu-HU" sz="2000" b="1">
                <a:solidFill>
                  <a:srgbClr val="FF0000"/>
                </a:solidFill>
                <a:latin typeface="Times New Roman CE" pitchFamily="18" charset="0"/>
              </a:rPr>
              <a:t> kitérési szabályok (elsőbbség)</a:t>
            </a:r>
          </a:p>
        </p:txBody>
      </p:sp>
      <p:sp>
        <p:nvSpPr>
          <p:cNvPr id="18445" name="Oval 30"/>
          <p:cNvSpPr>
            <a:spLocks noChangeArrowheads="1"/>
          </p:cNvSpPr>
          <p:nvPr/>
        </p:nvSpPr>
        <p:spPr bwMode="auto">
          <a:xfrm>
            <a:off x="5105400" y="2514600"/>
            <a:ext cx="1828800" cy="1752600"/>
          </a:xfrm>
          <a:prstGeom prst="ellipse">
            <a:avLst/>
          </a:prstGeom>
          <a:solidFill>
            <a:srgbClr val="FFCC99">
              <a:alpha val="50195"/>
            </a:srgb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0837" name="Line 31"/>
          <p:cNvSpPr>
            <a:spLocks noChangeShapeType="1"/>
          </p:cNvSpPr>
          <p:nvPr/>
        </p:nvSpPr>
        <p:spPr bwMode="auto">
          <a:xfrm>
            <a:off x="2895600" y="3352800"/>
            <a:ext cx="1371600" cy="0"/>
          </a:xfrm>
          <a:prstGeom prst="line">
            <a:avLst/>
          </a:prstGeom>
          <a:noFill/>
          <a:ln w="152400">
            <a:solidFill>
              <a:srgbClr val="FF66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20838" name="AutoShape 32"/>
          <p:cNvSpPr>
            <a:spLocks noChangeArrowheads="1"/>
          </p:cNvSpPr>
          <p:nvPr/>
        </p:nvSpPr>
        <p:spPr bwMode="auto">
          <a:xfrm>
            <a:off x="5334000" y="2667000"/>
            <a:ext cx="13716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0839" name="Text Box 33"/>
          <p:cNvSpPr txBox="1">
            <a:spLocks noChangeArrowheads="1"/>
          </p:cNvSpPr>
          <p:nvPr/>
        </p:nvSpPr>
        <p:spPr bwMode="auto">
          <a:xfrm>
            <a:off x="5410200" y="3352800"/>
            <a:ext cx="1371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hu-HU" sz="2000" b="1">
                <a:solidFill>
                  <a:srgbClr val="FF6600"/>
                </a:solidFill>
                <a:latin typeface="Times New Roman CE" pitchFamily="18" charset="0"/>
              </a:rPr>
              <a:t>TERMIK</a:t>
            </a:r>
          </a:p>
        </p:txBody>
      </p:sp>
      <p:sp>
        <p:nvSpPr>
          <p:cNvPr id="120840" name="AutoShape 34"/>
          <p:cNvSpPr>
            <a:spLocks noChangeArrowheads="1"/>
          </p:cNvSpPr>
          <p:nvPr/>
        </p:nvSpPr>
        <p:spPr bwMode="auto">
          <a:xfrm rot="5400000">
            <a:off x="4343400" y="3276600"/>
            <a:ext cx="6858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25 h 21600"/>
              <a:gd name="T14" fmla="*/ 17981 w 21600"/>
              <a:gd name="T15" fmla="*/ 92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625" y="0"/>
                </a:lnTo>
                <a:lnTo>
                  <a:pt x="14625" y="2925"/>
                </a:lnTo>
                <a:lnTo>
                  <a:pt x="12427" y="2925"/>
                </a:lnTo>
                <a:cubicBezTo>
                  <a:pt x="5564" y="2925"/>
                  <a:pt x="0" y="7059"/>
                  <a:pt x="0" y="12158"/>
                </a:cubicBezTo>
                <a:lnTo>
                  <a:pt x="0" y="21600"/>
                </a:lnTo>
                <a:lnTo>
                  <a:pt x="6448" y="21600"/>
                </a:lnTo>
                <a:lnTo>
                  <a:pt x="6448" y="12158"/>
                </a:lnTo>
                <a:cubicBezTo>
                  <a:pt x="6448" y="10543"/>
                  <a:pt x="9125" y="9233"/>
                  <a:pt x="12427" y="9233"/>
                </a:cubicBezTo>
                <a:lnTo>
                  <a:pt x="14625" y="9233"/>
                </a:lnTo>
                <a:lnTo>
                  <a:pt x="14625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Kép 5" descr="TATA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28688"/>
            <a:ext cx="91440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43438"/>
            <a:ext cx="9144000" cy="1438275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1979. április    45-ös LE (jogalapja az 1964. évi 26.sz.tvr) </a:t>
            </a:r>
          </a:p>
          <a:p>
            <a:pPr eaLnBrk="1" hangingPunct="1">
              <a:defRPr/>
            </a:pPr>
            <a:endParaRPr lang="hu-H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Kötelezően alkalmazandó szakmai szabály??????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5" name="Object 2"/>
          <p:cNvGraphicFramePr>
            <a:graphicFrameLocks noChangeAspect="1"/>
          </p:cNvGraphicFramePr>
          <p:nvPr/>
        </p:nvGraphicFramePr>
        <p:xfrm>
          <a:off x="1981200" y="0"/>
          <a:ext cx="1911350" cy="1295400"/>
        </p:xfrm>
        <a:graphic>
          <a:graphicData uri="http://schemas.openxmlformats.org/presentationml/2006/ole">
            <p:oleObj spid="_x0000_s79875" name="Klip" r:id="rId3" imgW="4279392" imgH="4016999" progId="">
              <p:embed/>
            </p:oleObj>
          </a:graphicData>
        </a:graphic>
      </p:graphicFrame>
      <p:pic>
        <p:nvPicPr>
          <p:cNvPr id="79878" name="Picture 3" descr="KISKEP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0"/>
            <a:ext cx="1928813" cy="1295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79877" name="Object 4"/>
          <p:cNvGraphicFramePr>
            <a:graphicFrameLocks noChangeAspect="1"/>
          </p:cNvGraphicFramePr>
          <p:nvPr/>
        </p:nvGraphicFramePr>
        <p:xfrm>
          <a:off x="7239000" y="0"/>
          <a:ext cx="1905000" cy="1295400"/>
        </p:xfrm>
        <a:graphic>
          <a:graphicData uri="http://schemas.openxmlformats.org/presentationml/2006/ole">
            <p:oleObj spid="_x0000_s79877" name="Klip" r:id="rId5" imgW="996696" imgH="963778" progId="">
              <p:embed/>
            </p:oleObj>
          </a:graphicData>
        </a:graphic>
      </p:graphicFrame>
      <p:grpSp>
        <p:nvGrpSpPr>
          <p:cNvPr id="79879" name="Group 5"/>
          <p:cNvGrpSpPr>
            <a:grpSpLocks/>
          </p:cNvGrpSpPr>
          <p:nvPr/>
        </p:nvGrpSpPr>
        <p:grpSpPr bwMode="auto">
          <a:xfrm>
            <a:off x="0" y="0"/>
            <a:ext cx="1828800" cy="1219200"/>
            <a:chOff x="1345" y="3056"/>
            <a:chExt cx="979" cy="943"/>
          </a:xfrm>
        </p:grpSpPr>
        <p:grpSp>
          <p:nvGrpSpPr>
            <p:cNvPr id="79890" name="Group 6"/>
            <p:cNvGrpSpPr>
              <a:grpSpLocks/>
            </p:cNvGrpSpPr>
            <p:nvPr/>
          </p:nvGrpSpPr>
          <p:grpSpPr bwMode="auto">
            <a:xfrm>
              <a:off x="1593" y="3415"/>
              <a:ext cx="731" cy="584"/>
              <a:chOff x="1593" y="3415"/>
              <a:chExt cx="731" cy="584"/>
            </a:xfrm>
          </p:grpSpPr>
          <p:grpSp>
            <p:nvGrpSpPr>
              <p:cNvPr id="79893" name="Group 7"/>
              <p:cNvGrpSpPr>
                <a:grpSpLocks/>
              </p:cNvGrpSpPr>
              <p:nvPr/>
            </p:nvGrpSpPr>
            <p:grpSpPr bwMode="auto">
              <a:xfrm>
                <a:off x="1704" y="3415"/>
                <a:ext cx="518" cy="584"/>
                <a:chOff x="1704" y="3415"/>
                <a:chExt cx="518" cy="584"/>
              </a:xfrm>
            </p:grpSpPr>
            <p:sp>
              <p:nvSpPr>
                <p:cNvPr id="79904" name="Freeform 8"/>
                <p:cNvSpPr>
                  <a:spLocks/>
                </p:cNvSpPr>
                <p:nvPr/>
              </p:nvSpPr>
              <p:spPr bwMode="auto">
                <a:xfrm>
                  <a:off x="1704" y="3415"/>
                  <a:ext cx="518" cy="81"/>
                </a:xfrm>
                <a:custGeom>
                  <a:avLst/>
                  <a:gdLst>
                    <a:gd name="T0" fmla="*/ 0 w 518"/>
                    <a:gd name="T1" fmla="*/ 80 h 81"/>
                    <a:gd name="T2" fmla="*/ 517 w 518"/>
                    <a:gd name="T3" fmla="*/ 80 h 81"/>
                    <a:gd name="T4" fmla="*/ 517 w 518"/>
                    <a:gd name="T5" fmla="*/ 52 h 81"/>
                    <a:gd name="T6" fmla="*/ 282 w 518"/>
                    <a:gd name="T7" fmla="*/ 0 h 81"/>
                    <a:gd name="T8" fmla="*/ 242 w 518"/>
                    <a:gd name="T9" fmla="*/ 0 h 81"/>
                    <a:gd name="T10" fmla="*/ 0 w 518"/>
                    <a:gd name="T11" fmla="*/ 48 h 81"/>
                    <a:gd name="T12" fmla="*/ 0 w 518"/>
                    <a:gd name="T13" fmla="*/ 80 h 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18"/>
                    <a:gd name="T22" fmla="*/ 0 h 81"/>
                    <a:gd name="T23" fmla="*/ 518 w 518"/>
                    <a:gd name="T24" fmla="*/ 81 h 8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18" h="81">
                      <a:moveTo>
                        <a:pt x="0" y="80"/>
                      </a:moveTo>
                      <a:lnTo>
                        <a:pt x="517" y="80"/>
                      </a:lnTo>
                      <a:lnTo>
                        <a:pt x="517" y="52"/>
                      </a:lnTo>
                      <a:lnTo>
                        <a:pt x="282" y="0"/>
                      </a:lnTo>
                      <a:lnTo>
                        <a:pt x="242" y="0"/>
                      </a:lnTo>
                      <a:lnTo>
                        <a:pt x="0" y="48"/>
                      </a:lnTo>
                      <a:lnTo>
                        <a:pt x="0" y="8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9905" name="Oval 9"/>
                <p:cNvSpPr>
                  <a:spLocks noChangeArrowheads="1"/>
                </p:cNvSpPr>
                <p:nvPr/>
              </p:nvSpPr>
              <p:spPr bwMode="auto">
                <a:xfrm>
                  <a:off x="1948" y="3441"/>
                  <a:ext cx="28" cy="32"/>
                </a:xfrm>
                <a:prstGeom prst="ellipse">
                  <a:avLst/>
                </a:prstGeom>
                <a:solidFill>
                  <a:srgbClr val="8080FF"/>
                </a:solidFill>
                <a:ln w="12700">
                  <a:solidFill>
                    <a:srgbClr val="808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9906" name="Freeform 10"/>
                <p:cNvSpPr>
                  <a:spLocks/>
                </p:cNvSpPr>
                <p:nvPr/>
              </p:nvSpPr>
              <p:spPr bwMode="auto">
                <a:xfrm>
                  <a:off x="1834" y="3485"/>
                  <a:ext cx="255" cy="514"/>
                </a:xfrm>
                <a:custGeom>
                  <a:avLst/>
                  <a:gdLst>
                    <a:gd name="T0" fmla="*/ 126 w 255"/>
                    <a:gd name="T1" fmla="*/ 0 h 514"/>
                    <a:gd name="T2" fmla="*/ 164 w 255"/>
                    <a:gd name="T3" fmla="*/ 232 h 514"/>
                    <a:gd name="T4" fmla="*/ 164 w 255"/>
                    <a:gd name="T5" fmla="*/ 433 h 514"/>
                    <a:gd name="T6" fmla="*/ 190 w 255"/>
                    <a:gd name="T7" fmla="*/ 433 h 514"/>
                    <a:gd name="T8" fmla="*/ 254 w 255"/>
                    <a:gd name="T9" fmla="*/ 467 h 514"/>
                    <a:gd name="T10" fmla="*/ 254 w 255"/>
                    <a:gd name="T11" fmla="*/ 513 h 514"/>
                    <a:gd name="T12" fmla="*/ 0 w 255"/>
                    <a:gd name="T13" fmla="*/ 513 h 514"/>
                    <a:gd name="T14" fmla="*/ 0 w 255"/>
                    <a:gd name="T15" fmla="*/ 471 h 514"/>
                    <a:gd name="T16" fmla="*/ 50 w 255"/>
                    <a:gd name="T17" fmla="*/ 437 h 514"/>
                    <a:gd name="T18" fmla="*/ 80 w 255"/>
                    <a:gd name="T19" fmla="*/ 437 h 514"/>
                    <a:gd name="T20" fmla="*/ 80 w 255"/>
                    <a:gd name="T21" fmla="*/ 232 h 514"/>
                    <a:gd name="T22" fmla="*/ 126 w 255"/>
                    <a:gd name="T23" fmla="*/ 0 h 5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5"/>
                    <a:gd name="T37" fmla="*/ 0 h 514"/>
                    <a:gd name="T38" fmla="*/ 255 w 255"/>
                    <a:gd name="T39" fmla="*/ 514 h 5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5" h="514">
                      <a:moveTo>
                        <a:pt x="126" y="0"/>
                      </a:moveTo>
                      <a:lnTo>
                        <a:pt x="164" y="232"/>
                      </a:lnTo>
                      <a:lnTo>
                        <a:pt x="164" y="433"/>
                      </a:lnTo>
                      <a:lnTo>
                        <a:pt x="190" y="433"/>
                      </a:lnTo>
                      <a:lnTo>
                        <a:pt x="254" y="467"/>
                      </a:lnTo>
                      <a:lnTo>
                        <a:pt x="254" y="513"/>
                      </a:lnTo>
                      <a:lnTo>
                        <a:pt x="0" y="513"/>
                      </a:lnTo>
                      <a:lnTo>
                        <a:pt x="0" y="471"/>
                      </a:lnTo>
                      <a:lnTo>
                        <a:pt x="50" y="437"/>
                      </a:lnTo>
                      <a:lnTo>
                        <a:pt x="80" y="437"/>
                      </a:lnTo>
                      <a:lnTo>
                        <a:pt x="80" y="232"/>
                      </a:lnTo>
                      <a:lnTo>
                        <a:pt x="126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79894" name="Group 11"/>
              <p:cNvGrpSpPr>
                <a:grpSpLocks/>
              </p:cNvGrpSpPr>
              <p:nvPr/>
            </p:nvGrpSpPr>
            <p:grpSpPr bwMode="auto">
              <a:xfrm>
                <a:off x="1593" y="3491"/>
                <a:ext cx="298" cy="456"/>
                <a:chOff x="1593" y="3491"/>
                <a:chExt cx="298" cy="456"/>
              </a:xfrm>
            </p:grpSpPr>
            <p:sp>
              <p:nvSpPr>
                <p:cNvPr id="79900" name="Line 12"/>
                <p:cNvSpPr>
                  <a:spLocks noChangeShapeType="1"/>
                </p:cNvSpPr>
                <p:nvPr/>
              </p:nvSpPr>
              <p:spPr bwMode="auto">
                <a:xfrm>
                  <a:off x="1746" y="3491"/>
                  <a:ext cx="138" cy="35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9901" name="Line 13"/>
                <p:cNvSpPr>
                  <a:spLocks noChangeShapeType="1"/>
                </p:cNvSpPr>
                <p:nvPr/>
              </p:nvSpPr>
              <p:spPr bwMode="auto">
                <a:xfrm>
                  <a:off x="1746" y="3491"/>
                  <a:ext cx="0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990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605" y="3491"/>
                  <a:ext cx="141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9903" name="Freeform 15"/>
                <p:cNvSpPr>
                  <a:spLocks/>
                </p:cNvSpPr>
                <p:nvPr/>
              </p:nvSpPr>
              <p:spPr bwMode="auto">
                <a:xfrm>
                  <a:off x="1593" y="3836"/>
                  <a:ext cx="298" cy="111"/>
                </a:xfrm>
                <a:custGeom>
                  <a:avLst/>
                  <a:gdLst>
                    <a:gd name="T0" fmla="*/ 2 w 298"/>
                    <a:gd name="T1" fmla="*/ 0 h 111"/>
                    <a:gd name="T2" fmla="*/ 0 w 298"/>
                    <a:gd name="T3" fmla="*/ 12 h 111"/>
                    <a:gd name="T4" fmla="*/ 2 w 298"/>
                    <a:gd name="T5" fmla="*/ 26 h 111"/>
                    <a:gd name="T6" fmla="*/ 6 w 298"/>
                    <a:gd name="T7" fmla="*/ 42 h 111"/>
                    <a:gd name="T8" fmla="*/ 14 w 298"/>
                    <a:gd name="T9" fmla="*/ 56 h 111"/>
                    <a:gd name="T10" fmla="*/ 26 w 298"/>
                    <a:gd name="T11" fmla="*/ 70 h 111"/>
                    <a:gd name="T12" fmla="*/ 42 w 298"/>
                    <a:gd name="T13" fmla="*/ 82 h 111"/>
                    <a:gd name="T14" fmla="*/ 58 w 298"/>
                    <a:gd name="T15" fmla="*/ 90 h 111"/>
                    <a:gd name="T16" fmla="*/ 70 w 298"/>
                    <a:gd name="T17" fmla="*/ 96 h 111"/>
                    <a:gd name="T18" fmla="*/ 86 w 298"/>
                    <a:gd name="T19" fmla="*/ 100 h 111"/>
                    <a:gd name="T20" fmla="*/ 101 w 298"/>
                    <a:gd name="T21" fmla="*/ 104 h 111"/>
                    <a:gd name="T22" fmla="*/ 115 w 298"/>
                    <a:gd name="T23" fmla="*/ 106 h 111"/>
                    <a:gd name="T24" fmla="*/ 127 w 298"/>
                    <a:gd name="T25" fmla="*/ 108 h 111"/>
                    <a:gd name="T26" fmla="*/ 145 w 298"/>
                    <a:gd name="T27" fmla="*/ 110 h 111"/>
                    <a:gd name="T28" fmla="*/ 161 w 298"/>
                    <a:gd name="T29" fmla="*/ 110 h 111"/>
                    <a:gd name="T30" fmla="*/ 177 w 298"/>
                    <a:gd name="T31" fmla="*/ 108 h 111"/>
                    <a:gd name="T32" fmla="*/ 195 w 298"/>
                    <a:gd name="T33" fmla="*/ 106 h 111"/>
                    <a:gd name="T34" fmla="*/ 209 w 298"/>
                    <a:gd name="T35" fmla="*/ 102 h 111"/>
                    <a:gd name="T36" fmla="*/ 223 w 298"/>
                    <a:gd name="T37" fmla="*/ 98 h 111"/>
                    <a:gd name="T38" fmla="*/ 237 w 298"/>
                    <a:gd name="T39" fmla="*/ 92 h 111"/>
                    <a:gd name="T40" fmla="*/ 247 w 298"/>
                    <a:gd name="T41" fmla="*/ 88 h 111"/>
                    <a:gd name="T42" fmla="*/ 257 w 298"/>
                    <a:gd name="T43" fmla="*/ 80 h 111"/>
                    <a:gd name="T44" fmla="*/ 265 w 298"/>
                    <a:gd name="T45" fmla="*/ 74 h 111"/>
                    <a:gd name="T46" fmla="*/ 273 w 298"/>
                    <a:gd name="T47" fmla="*/ 66 h 111"/>
                    <a:gd name="T48" fmla="*/ 281 w 298"/>
                    <a:gd name="T49" fmla="*/ 60 h 111"/>
                    <a:gd name="T50" fmla="*/ 287 w 298"/>
                    <a:gd name="T51" fmla="*/ 50 h 111"/>
                    <a:gd name="T52" fmla="*/ 293 w 298"/>
                    <a:gd name="T53" fmla="*/ 40 h 111"/>
                    <a:gd name="T54" fmla="*/ 295 w 298"/>
                    <a:gd name="T55" fmla="*/ 30 h 111"/>
                    <a:gd name="T56" fmla="*/ 297 w 298"/>
                    <a:gd name="T57" fmla="*/ 16 h 111"/>
                    <a:gd name="T58" fmla="*/ 297 w 298"/>
                    <a:gd name="T59" fmla="*/ 2 h 111"/>
                    <a:gd name="T60" fmla="*/ 2 w 298"/>
                    <a:gd name="T61" fmla="*/ 0 h 11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98"/>
                    <a:gd name="T94" fmla="*/ 0 h 111"/>
                    <a:gd name="T95" fmla="*/ 298 w 298"/>
                    <a:gd name="T96" fmla="*/ 111 h 11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98" h="111">
                      <a:moveTo>
                        <a:pt x="2" y="0"/>
                      </a:moveTo>
                      <a:lnTo>
                        <a:pt x="0" y="12"/>
                      </a:lnTo>
                      <a:lnTo>
                        <a:pt x="2" y="26"/>
                      </a:lnTo>
                      <a:lnTo>
                        <a:pt x="6" y="42"/>
                      </a:lnTo>
                      <a:lnTo>
                        <a:pt x="14" y="56"/>
                      </a:lnTo>
                      <a:lnTo>
                        <a:pt x="26" y="70"/>
                      </a:lnTo>
                      <a:lnTo>
                        <a:pt x="42" y="82"/>
                      </a:lnTo>
                      <a:lnTo>
                        <a:pt x="58" y="90"/>
                      </a:lnTo>
                      <a:lnTo>
                        <a:pt x="70" y="96"/>
                      </a:lnTo>
                      <a:lnTo>
                        <a:pt x="86" y="100"/>
                      </a:lnTo>
                      <a:lnTo>
                        <a:pt x="101" y="104"/>
                      </a:lnTo>
                      <a:lnTo>
                        <a:pt x="115" y="106"/>
                      </a:lnTo>
                      <a:lnTo>
                        <a:pt x="127" y="108"/>
                      </a:lnTo>
                      <a:lnTo>
                        <a:pt x="145" y="110"/>
                      </a:lnTo>
                      <a:lnTo>
                        <a:pt x="161" y="110"/>
                      </a:lnTo>
                      <a:lnTo>
                        <a:pt x="177" y="108"/>
                      </a:lnTo>
                      <a:lnTo>
                        <a:pt x="195" y="106"/>
                      </a:lnTo>
                      <a:lnTo>
                        <a:pt x="209" y="102"/>
                      </a:lnTo>
                      <a:lnTo>
                        <a:pt x="223" y="98"/>
                      </a:lnTo>
                      <a:lnTo>
                        <a:pt x="237" y="92"/>
                      </a:lnTo>
                      <a:lnTo>
                        <a:pt x="247" y="88"/>
                      </a:lnTo>
                      <a:lnTo>
                        <a:pt x="257" y="80"/>
                      </a:lnTo>
                      <a:lnTo>
                        <a:pt x="265" y="74"/>
                      </a:lnTo>
                      <a:lnTo>
                        <a:pt x="273" y="66"/>
                      </a:lnTo>
                      <a:lnTo>
                        <a:pt x="281" y="60"/>
                      </a:lnTo>
                      <a:lnTo>
                        <a:pt x="287" y="50"/>
                      </a:lnTo>
                      <a:lnTo>
                        <a:pt x="293" y="40"/>
                      </a:lnTo>
                      <a:lnTo>
                        <a:pt x="295" y="30"/>
                      </a:lnTo>
                      <a:lnTo>
                        <a:pt x="297" y="16"/>
                      </a:lnTo>
                      <a:lnTo>
                        <a:pt x="297" y="2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79895" name="Group 16"/>
              <p:cNvGrpSpPr>
                <a:grpSpLocks/>
              </p:cNvGrpSpPr>
              <p:nvPr/>
            </p:nvGrpSpPr>
            <p:grpSpPr bwMode="auto">
              <a:xfrm>
                <a:off x="2026" y="3491"/>
                <a:ext cx="298" cy="456"/>
                <a:chOff x="2026" y="3491"/>
                <a:chExt cx="298" cy="456"/>
              </a:xfrm>
            </p:grpSpPr>
            <p:sp>
              <p:nvSpPr>
                <p:cNvPr id="79896" name="Freeform 17"/>
                <p:cNvSpPr>
                  <a:spLocks/>
                </p:cNvSpPr>
                <p:nvPr/>
              </p:nvSpPr>
              <p:spPr bwMode="auto">
                <a:xfrm>
                  <a:off x="2026" y="3836"/>
                  <a:ext cx="298" cy="111"/>
                </a:xfrm>
                <a:custGeom>
                  <a:avLst/>
                  <a:gdLst>
                    <a:gd name="T0" fmla="*/ 2 w 298"/>
                    <a:gd name="T1" fmla="*/ 0 h 111"/>
                    <a:gd name="T2" fmla="*/ 0 w 298"/>
                    <a:gd name="T3" fmla="*/ 12 h 111"/>
                    <a:gd name="T4" fmla="*/ 2 w 298"/>
                    <a:gd name="T5" fmla="*/ 26 h 111"/>
                    <a:gd name="T6" fmla="*/ 6 w 298"/>
                    <a:gd name="T7" fmla="*/ 42 h 111"/>
                    <a:gd name="T8" fmla="*/ 14 w 298"/>
                    <a:gd name="T9" fmla="*/ 56 h 111"/>
                    <a:gd name="T10" fmla="*/ 26 w 298"/>
                    <a:gd name="T11" fmla="*/ 70 h 111"/>
                    <a:gd name="T12" fmla="*/ 42 w 298"/>
                    <a:gd name="T13" fmla="*/ 82 h 111"/>
                    <a:gd name="T14" fmla="*/ 58 w 298"/>
                    <a:gd name="T15" fmla="*/ 90 h 111"/>
                    <a:gd name="T16" fmla="*/ 72 w 298"/>
                    <a:gd name="T17" fmla="*/ 96 h 111"/>
                    <a:gd name="T18" fmla="*/ 86 w 298"/>
                    <a:gd name="T19" fmla="*/ 100 h 111"/>
                    <a:gd name="T20" fmla="*/ 100 w 298"/>
                    <a:gd name="T21" fmla="*/ 104 h 111"/>
                    <a:gd name="T22" fmla="*/ 114 w 298"/>
                    <a:gd name="T23" fmla="*/ 106 h 111"/>
                    <a:gd name="T24" fmla="*/ 126 w 298"/>
                    <a:gd name="T25" fmla="*/ 108 h 111"/>
                    <a:gd name="T26" fmla="*/ 145 w 298"/>
                    <a:gd name="T27" fmla="*/ 110 h 111"/>
                    <a:gd name="T28" fmla="*/ 161 w 298"/>
                    <a:gd name="T29" fmla="*/ 110 h 111"/>
                    <a:gd name="T30" fmla="*/ 177 w 298"/>
                    <a:gd name="T31" fmla="*/ 108 h 111"/>
                    <a:gd name="T32" fmla="*/ 195 w 298"/>
                    <a:gd name="T33" fmla="*/ 106 h 111"/>
                    <a:gd name="T34" fmla="*/ 209 w 298"/>
                    <a:gd name="T35" fmla="*/ 102 h 111"/>
                    <a:gd name="T36" fmla="*/ 223 w 298"/>
                    <a:gd name="T37" fmla="*/ 98 h 111"/>
                    <a:gd name="T38" fmla="*/ 237 w 298"/>
                    <a:gd name="T39" fmla="*/ 92 h 111"/>
                    <a:gd name="T40" fmla="*/ 247 w 298"/>
                    <a:gd name="T41" fmla="*/ 88 h 111"/>
                    <a:gd name="T42" fmla="*/ 257 w 298"/>
                    <a:gd name="T43" fmla="*/ 80 h 111"/>
                    <a:gd name="T44" fmla="*/ 265 w 298"/>
                    <a:gd name="T45" fmla="*/ 74 h 111"/>
                    <a:gd name="T46" fmla="*/ 273 w 298"/>
                    <a:gd name="T47" fmla="*/ 66 h 111"/>
                    <a:gd name="T48" fmla="*/ 283 w 298"/>
                    <a:gd name="T49" fmla="*/ 60 h 111"/>
                    <a:gd name="T50" fmla="*/ 287 w 298"/>
                    <a:gd name="T51" fmla="*/ 50 h 111"/>
                    <a:gd name="T52" fmla="*/ 293 w 298"/>
                    <a:gd name="T53" fmla="*/ 40 h 111"/>
                    <a:gd name="T54" fmla="*/ 297 w 298"/>
                    <a:gd name="T55" fmla="*/ 30 h 111"/>
                    <a:gd name="T56" fmla="*/ 297 w 298"/>
                    <a:gd name="T57" fmla="*/ 16 h 111"/>
                    <a:gd name="T58" fmla="*/ 297 w 298"/>
                    <a:gd name="T59" fmla="*/ 2 h 111"/>
                    <a:gd name="T60" fmla="*/ 2 w 298"/>
                    <a:gd name="T61" fmla="*/ 0 h 11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98"/>
                    <a:gd name="T94" fmla="*/ 0 h 111"/>
                    <a:gd name="T95" fmla="*/ 298 w 298"/>
                    <a:gd name="T96" fmla="*/ 111 h 11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98" h="111">
                      <a:moveTo>
                        <a:pt x="2" y="0"/>
                      </a:moveTo>
                      <a:lnTo>
                        <a:pt x="0" y="12"/>
                      </a:lnTo>
                      <a:lnTo>
                        <a:pt x="2" y="26"/>
                      </a:lnTo>
                      <a:lnTo>
                        <a:pt x="6" y="42"/>
                      </a:lnTo>
                      <a:lnTo>
                        <a:pt x="14" y="56"/>
                      </a:lnTo>
                      <a:lnTo>
                        <a:pt x="26" y="70"/>
                      </a:lnTo>
                      <a:lnTo>
                        <a:pt x="42" y="82"/>
                      </a:lnTo>
                      <a:lnTo>
                        <a:pt x="58" y="90"/>
                      </a:lnTo>
                      <a:lnTo>
                        <a:pt x="72" y="96"/>
                      </a:lnTo>
                      <a:lnTo>
                        <a:pt x="86" y="100"/>
                      </a:lnTo>
                      <a:lnTo>
                        <a:pt x="100" y="104"/>
                      </a:lnTo>
                      <a:lnTo>
                        <a:pt x="114" y="106"/>
                      </a:lnTo>
                      <a:lnTo>
                        <a:pt x="126" y="108"/>
                      </a:lnTo>
                      <a:lnTo>
                        <a:pt x="145" y="110"/>
                      </a:lnTo>
                      <a:lnTo>
                        <a:pt x="161" y="110"/>
                      </a:lnTo>
                      <a:lnTo>
                        <a:pt x="177" y="108"/>
                      </a:lnTo>
                      <a:lnTo>
                        <a:pt x="195" y="106"/>
                      </a:lnTo>
                      <a:lnTo>
                        <a:pt x="209" y="102"/>
                      </a:lnTo>
                      <a:lnTo>
                        <a:pt x="223" y="98"/>
                      </a:lnTo>
                      <a:lnTo>
                        <a:pt x="237" y="92"/>
                      </a:lnTo>
                      <a:lnTo>
                        <a:pt x="247" y="88"/>
                      </a:lnTo>
                      <a:lnTo>
                        <a:pt x="257" y="80"/>
                      </a:lnTo>
                      <a:lnTo>
                        <a:pt x="265" y="74"/>
                      </a:lnTo>
                      <a:lnTo>
                        <a:pt x="273" y="66"/>
                      </a:lnTo>
                      <a:lnTo>
                        <a:pt x="283" y="60"/>
                      </a:lnTo>
                      <a:lnTo>
                        <a:pt x="287" y="50"/>
                      </a:lnTo>
                      <a:lnTo>
                        <a:pt x="293" y="40"/>
                      </a:lnTo>
                      <a:lnTo>
                        <a:pt x="297" y="30"/>
                      </a:lnTo>
                      <a:lnTo>
                        <a:pt x="297" y="16"/>
                      </a:lnTo>
                      <a:lnTo>
                        <a:pt x="297" y="2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9897" name="Line 18"/>
                <p:cNvSpPr>
                  <a:spLocks noChangeShapeType="1"/>
                </p:cNvSpPr>
                <p:nvPr/>
              </p:nvSpPr>
              <p:spPr bwMode="auto">
                <a:xfrm>
                  <a:off x="2181" y="3491"/>
                  <a:ext cx="136" cy="35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9898" name="Line 19"/>
                <p:cNvSpPr>
                  <a:spLocks noChangeShapeType="1"/>
                </p:cNvSpPr>
                <p:nvPr/>
              </p:nvSpPr>
              <p:spPr bwMode="auto">
                <a:xfrm>
                  <a:off x="2181" y="3491"/>
                  <a:ext cx="0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9899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038" y="3491"/>
                  <a:ext cx="143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sp>
          <p:nvSpPr>
            <p:cNvPr id="79891" name="Line 21"/>
            <p:cNvSpPr>
              <a:spLocks noChangeShapeType="1"/>
            </p:cNvSpPr>
            <p:nvPr/>
          </p:nvSpPr>
          <p:spPr bwMode="auto">
            <a:xfrm>
              <a:off x="1345" y="3056"/>
              <a:ext cx="270" cy="3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9892" name="Freeform 22"/>
            <p:cNvSpPr>
              <a:spLocks/>
            </p:cNvSpPr>
            <p:nvPr/>
          </p:nvSpPr>
          <p:spPr bwMode="auto">
            <a:xfrm>
              <a:off x="1567" y="3365"/>
              <a:ext cx="105" cy="121"/>
            </a:xfrm>
            <a:custGeom>
              <a:avLst/>
              <a:gdLst>
                <a:gd name="T0" fmla="*/ 0 w 105"/>
                <a:gd name="T1" fmla="*/ 46 h 121"/>
                <a:gd name="T2" fmla="*/ 40 w 105"/>
                <a:gd name="T3" fmla="*/ 36 h 121"/>
                <a:gd name="T4" fmla="*/ 60 w 105"/>
                <a:gd name="T5" fmla="*/ 0 h 121"/>
                <a:gd name="T6" fmla="*/ 104 w 105"/>
                <a:gd name="T7" fmla="*/ 120 h 121"/>
                <a:gd name="T8" fmla="*/ 0 w 105"/>
                <a:gd name="T9" fmla="*/ 46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21"/>
                <a:gd name="T17" fmla="*/ 105 w 105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21">
                  <a:moveTo>
                    <a:pt x="0" y="46"/>
                  </a:moveTo>
                  <a:lnTo>
                    <a:pt x="40" y="36"/>
                  </a:lnTo>
                  <a:lnTo>
                    <a:pt x="60" y="0"/>
                  </a:lnTo>
                  <a:lnTo>
                    <a:pt x="104" y="120"/>
                  </a:lnTo>
                  <a:lnTo>
                    <a:pt x="0" y="4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9880" name="Text Box 23"/>
          <p:cNvSpPr txBox="1">
            <a:spLocks noChangeArrowheads="1"/>
          </p:cNvSpPr>
          <p:nvPr/>
        </p:nvSpPr>
        <p:spPr bwMode="auto">
          <a:xfrm>
            <a:off x="1981200" y="1371600"/>
            <a:ext cx="1905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rgbClr val="FF3300"/>
                </a:solidFill>
                <a:latin typeface="Times New Roman CE" pitchFamily="18" charset="0"/>
              </a:rPr>
              <a:t>PILÓTA</a:t>
            </a:r>
          </a:p>
        </p:txBody>
      </p:sp>
      <p:sp>
        <p:nvSpPr>
          <p:cNvPr id="79881" name="Text Box 24"/>
          <p:cNvSpPr txBox="1">
            <a:spLocks noChangeArrowheads="1"/>
          </p:cNvSpPr>
          <p:nvPr/>
        </p:nvSpPr>
        <p:spPr bwMode="auto">
          <a:xfrm>
            <a:off x="4572000" y="1371600"/>
            <a:ext cx="1905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rgbClr val="FF3300"/>
                </a:solidFill>
                <a:latin typeface="Times New Roman CE" pitchFamily="18" charset="0"/>
              </a:rPr>
              <a:t>LÉGIJÁRMŰ</a:t>
            </a:r>
          </a:p>
        </p:txBody>
      </p:sp>
      <p:sp>
        <p:nvSpPr>
          <p:cNvPr id="79882" name="Text Box 25"/>
          <p:cNvSpPr txBox="1">
            <a:spLocks noChangeArrowheads="1"/>
          </p:cNvSpPr>
          <p:nvPr/>
        </p:nvSpPr>
        <p:spPr bwMode="auto">
          <a:xfrm>
            <a:off x="7239000" y="1371600"/>
            <a:ext cx="1905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rgbClr val="FF3300"/>
                </a:solidFill>
                <a:latin typeface="Times New Roman CE" pitchFamily="18" charset="0"/>
              </a:rPr>
              <a:t>LÉGTÉR</a:t>
            </a:r>
          </a:p>
        </p:txBody>
      </p:sp>
      <p:sp>
        <p:nvSpPr>
          <p:cNvPr id="79883" name="Text Box 26"/>
          <p:cNvSpPr txBox="1">
            <a:spLocks noChangeArrowheads="1"/>
          </p:cNvSpPr>
          <p:nvPr/>
        </p:nvSpPr>
        <p:spPr bwMode="auto">
          <a:xfrm>
            <a:off x="0" y="1828800"/>
            <a:ext cx="2339975" cy="115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  <a:latin typeface="Times New Roman CE" pitchFamily="18" charset="0"/>
              </a:rPr>
              <a:t>TV. a légiközlekedésről</a:t>
            </a:r>
          </a:p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  <a:latin typeface="Times New Roman CE" pitchFamily="18" charset="0"/>
              </a:rPr>
              <a:t>(XCVII./95.)</a:t>
            </a:r>
          </a:p>
        </p:txBody>
      </p:sp>
      <p:sp>
        <p:nvSpPr>
          <p:cNvPr id="79884" name="Rectangle 27"/>
          <p:cNvSpPr>
            <a:spLocks noChangeArrowheads="1"/>
          </p:cNvSpPr>
          <p:nvPr/>
        </p:nvSpPr>
        <p:spPr bwMode="auto">
          <a:xfrm>
            <a:off x="0" y="6172200"/>
            <a:ext cx="3124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/>
            <a:endParaRPr lang="hu-HU" sz="2000" b="1">
              <a:solidFill>
                <a:srgbClr val="669900"/>
              </a:solidFill>
              <a:latin typeface="Times New Roman" pitchFamily="18" charset="0"/>
            </a:endParaRPr>
          </a:p>
        </p:txBody>
      </p:sp>
      <p:sp>
        <p:nvSpPr>
          <p:cNvPr id="79885" name="Rectangle 28"/>
          <p:cNvSpPr>
            <a:spLocks noChangeArrowheads="1"/>
          </p:cNvSpPr>
          <p:nvPr/>
        </p:nvSpPr>
        <p:spPr bwMode="auto">
          <a:xfrm>
            <a:off x="0" y="4937125"/>
            <a:ext cx="9144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/>
            <a:r>
              <a:rPr lang="hu-HU" sz="2000" b="1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14/2000. KöViM rendelet </a:t>
            </a:r>
            <a:r>
              <a:rPr lang="hu-HU" sz="2000" b="1">
                <a:solidFill>
                  <a:srgbClr val="669900"/>
                </a:solidFill>
                <a:latin typeface="KerszTimes"/>
                <a:cs typeface="Times New Roman" pitchFamily="18" charset="0"/>
              </a:rPr>
              <a:t>a Magyar Köztársaság légterében </a:t>
            </a:r>
            <a:endParaRPr lang="hu-HU" sz="2000" b="1">
              <a:solidFill>
                <a:srgbClr val="66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62000" eaLnBrk="0" hangingPunct="0"/>
            <a:r>
              <a:rPr lang="hu-HU" sz="2000" b="1">
                <a:solidFill>
                  <a:srgbClr val="669900"/>
                </a:solidFill>
                <a:latin typeface="KerszTimes"/>
                <a:cs typeface="Times New Roman" pitchFamily="18" charset="0"/>
              </a:rPr>
              <a:t>és repül</a:t>
            </a:r>
            <a:r>
              <a:rPr lang="hu-HU" sz="2000" b="1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hu-HU" sz="2000" b="1">
                <a:solidFill>
                  <a:srgbClr val="669900"/>
                </a:solidFill>
                <a:latin typeface="KerszTimes"/>
                <a:cs typeface="Times New Roman" pitchFamily="18" charset="0"/>
              </a:rPr>
              <a:t>terein történ</a:t>
            </a:r>
            <a:r>
              <a:rPr lang="hu-HU" sz="2000" b="1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hu-HU" sz="2000" b="1">
                <a:solidFill>
                  <a:srgbClr val="669900"/>
                </a:solidFill>
                <a:latin typeface="KerszTimes"/>
                <a:cs typeface="Times New Roman" pitchFamily="18" charset="0"/>
              </a:rPr>
              <a:t> repülések végrehajtásának szabályairól</a:t>
            </a:r>
            <a:r>
              <a:rPr lang="hu-HU" sz="2000" b="1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9886" name="Rectangle 30"/>
          <p:cNvSpPr>
            <a:spLocks noChangeArrowheads="1"/>
          </p:cNvSpPr>
          <p:nvPr/>
        </p:nvSpPr>
        <p:spPr bwMode="auto">
          <a:xfrm>
            <a:off x="2281238" y="25384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79887" name="Rectangle 31"/>
          <p:cNvSpPr>
            <a:spLocks noChangeArrowheads="1"/>
          </p:cNvSpPr>
          <p:nvPr/>
        </p:nvSpPr>
        <p:spPr bwMode="auto">
          <a:xfrm>
            <a:off x="1728788" y="1333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79888" name="Text Box 29"/>
          <p:cNvSpPr txBox="1">
            <a:spLocks noChangeArrowheads="1"/>
          </p:cNvSpPr>
          <p:nvPr/>
        </p:nvSpPr>
        <p:spPr bwMode="auto">
          <a:xfrm>
            <a:off x="1857375" y="3714750"/>
            <a:ext cx="2124075" cy="86201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rgbClr val="FF0000"/>
                </a:solidFill>
                <a:latin typeface="Times New Roman CE" pitchFamily="18" charset="0"/>
              </a:rPr>
              <a:t>Jelek jelzések</a:t>
            </a:r>
          </a:p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rgbClr val="FF0000"/>
                </a:solidFill>
                <a:latin typeface="Times New Roman CE" pitchFamily="18" charset="0"/>
              </a:rPr>
              <a:t>„A” függelék</a:t>
            </a:r>
          </a:p>
        </p:txBody>
      </p:sp>
      <p:pic>
        <p:nvPicPr>
          <p:cNvPr id="33" name="Picture 33" descr="http://jogszabalykereso.mhk.hu/cgi_bin/..%5Ckonvert%5CHtml%5C2000%5C93%5Cimage%5C2000_93__200000149F04_006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44575" y="0"/>
            <a:ext cx="10517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8" descr="Egedkupa2006_bercik (4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2075"/>
          <p:cNvSpPr>
            <a:spLocks noChangeArrowheads="1"/>
          </p:cNvSpPr>
          <p:nvPr/>
        </p:nvSpPr>
        <p:spPr bwMode="auto">
          <a:xfrm>
            <a:off x="0" y="6172200"/>
            <a:ext cx="3124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/>
            <a:endParaRPr lang="hu-HU" sz="2000" b="1">
              <a:solidFill>
                <a:srgbClr val="669900"/>
              </a:solidFill>
              <a:latin typeface="Times New Roman" pitchFamily="18" charset="0"/>
            </a:endParaRPr>
          </a:p>
        </p:txBody>
      </p:sp>
      <p:sp>
        <p:nvSpPr>
          <p:cNvPr id="19461" name="Rectangle 2076"/>
          <p:cNvSpPr>
            <a:spLocks noChangeArrowheads="1"/>
          </p:cNvSpPr>
          <p:nvPr/>
        </p:nvSpPr>
        <p:spPr bwMode="auto">
          <a:xfrm>
            <a:off x="0" y="0"/>
            <a:ext cx="3886200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/>
            <a:r>
              <a:rPr lang="hu-H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14/200</a:t>
            </a:r>
            <a:r>
              <a:rPr lang="hu-HU" sz="2000" b="1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hu-H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KöViM</a:t>
            </a:r>
            <a:r>
              <a:rPr lang="hu-HU" sz="2000" b="1">
                <a:solidFill>
                  <a:srgbClr val="FF0000"/>
                </a:solidFill>
                <a:latin typeface="Times New Roman" pitchFamily="18" charset="0"/>
              </a:rPr>
              <a:t> rendelet </a:t>
            </a:r>
            <a:r>
              <a:rPr lang="hu-HU" sz="2000" b="1">
                <a:solidFill>
                  <a:srgbClr val="FF0000"/>
                </a:solidFill>
                <a:latin typeface="KerszTimes"/>
                <a:cs typeface="Times New Roman" pitchFamily="18" charset="0"/>
              </a:rPr>
              <a:t>a Magyar Köztársaság légterében </a:t>
            </a:r>
            <a:endParaRPr lang="hu-HU" sz="20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defTabSz="762000"/>
            <a:r>
              <a:rPr lang="hu-HU" sz="2000" b="1">
                <a:solidFill>
                  <a:srgbClr val="FF0000"/>
                </a:solidFill>
                <a:latin typeface="KerszTimes"/>
                <a:cs typeface="Times New Roman" pitchFamily="18" charset="0"/>
              </a:rPr>
              <a:t>és repül</a:t>
            </a:r>
            <a:r>
              <a:rPr lang="hu-HU" sz="2000" b="1">
                <a:solidFill>
                  <a:srgbClr val="FF0000"/>
                </a:solidFill>
                <a:latin typeface="Times New Roman" pitchFamily="18" charset="0"/>
              </a:rPr>
              <a:t>ő</a:t>
            </a:r>
            <a:r>
              <a:rPr lang="hu-HU" sz="2000" b="1">
                <a:solidFill>
                  <a:srgbClr val="FF0000"/>
                </a:solidFill>
                <a:latin typeface="KerszTimes"/>
                <a:cs typeface="Times New Roman" pitchFamily="18" charset="0"/>
              </a:rPr>
              <a:t>terein történ</a:t>
            </a:r>
            <a:r>
              <a:rPr lang="hu-HU" sz="2000" b="1">
                <a:solidFill>
                  <a:srgbClr val="FF0000"/>
                </a:solidFill>
                <a:latin typeface="Times New Roman" pitchFamily="18" charset="0"/>
              </a:rPr>
              <a:t>ő</a:t>
            </a:r>
            <a:r>
              <a:rPr lang="hu-HU" sz="2000" b="1">
                <a:solidFill>
                  <a:srgbClr val="FF0000"/>
                </a:solidFill>
                <a:latin typeface="KerszTimes"/>
                <a:cs typeface="Times New Roman" pitchFamily="18" charset="0"/>
              </a:rPr>
              <a:t> repülések végrehajtásának szabályairól</a:t>
            </a:r>
            <a:r>
              <a:rPr lang="hu-HU" sz="20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3429000" y="5143500"/>
            <a:ext cx="39639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>
                <a:solidFill>
                  <a:srgbClr val="FFFF00"/>
                </a:solidFill>
                <a:latin typeface="Times New Roman CE" pitchFamily="18" charset="0"/>
              </a:rPr>
              <a:t>150 méter talaj felett </a:t>
            </a:r>
            <a:r>
              <a:rPr lang="hu-HU" sz="2800" b="1" dirty="0" smtClean="0">
                <a:solidFill>
                  <a:srgbClr val="FFFF00"/>
                </a:solidFill>
                <a:latin typeface="Times New Roman CE" pitchFamily="18" charset="0"/>
              </a:rPr>
              <a:t>(tartósan ?)</a:t>
            </a:r>
            <a:endParaRPr lang="hu-HU" sz="2800" b="1" dirty="0">
              <a:solidFill>
                <a:srgbClr val="FFFF00"/>
              </a:solidFill>
              <a:latin typeface="Times New Roman CE" pitchFamily="18" charset="0"/>
            </a:endParaRPr>
          </a:p>
        </p:txBody>
      </p:sp>
      <p:graphicFrame>
        <p:nvGraphicFramePr>
          <p:cNvPr id="46086" name="Object 6"/>
          <p:cNvGraphicFramePr>
            <a:graphicFrameLocks/>
          </p:cNvGraphicFramePr>
          <p:nvPr/>
        </p:nvGraphicFramePr>
        <p:xfrm>
          <a:off x="6096000" y="2590800"/>
          <a:ext cx="3048000" cy="4267200"/>
        </p:xfrm>
        <a:graphic>
          <a:graphicData uri="http://schemas.openxmlformats.org/presentationml/2006/ole">
            <p:oleObj spid="_x0000_s19458" name="ClipArt" r:id="rId4" imgW="1606320" imgH="2285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2" name="Rectangle 27"/>
          <p:cNvSpPr>
            <a:spLocks noChangeArrowheads="1"/>
          </p:cNvSpPr>
          <p:nvPr/>
        </p:nvSpPr>
        <p:spPr bwMode="auto">
          <a:xfrm>
            <a:off x="0" y="6172200"/>
            <a:ext cx="3124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/>
            <a:endParaRPr lang="hu-HU" sz="2000" b="1">
              <a:solidFill>
                <a:srgbClr val="669900"/>
              </a:solidFill>
              <a:latin typeface="Times New Roman" pitchFamily="18" charset="0"/>
            </a:endParaRPr>
          </a:p>
        </p:txBody>
      </p:sp>
      <p:pic>
        <p:nvPicPr>
          <p:cNvPr id="8295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-3627438"/>
            <a:ext cx="9174163" cy="1048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4" name="Text Box 8"/>
          <p:cNvSpPr txBox="1">
            <a:spLocks noChangeArrowheads="1"/>
          </p:cNvSpPr>
          <p:nvPr/>
        </p:nvSpPr>
        <p:spPr bwMode="auto">
          <a:xfrm>
            <a:off x="214313" y="1125538"/>
            <a:ext cx="5357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/>
              <a:t>14/2000. KöViM  „J” melléklet</a:t>
            </a:r>
          </a:p>
        </p:txBody>
      </p:sp>
      <p:sp>
        <p:nvSpPr>
          <p:cNvPr id="82955" name="Oval 9"/>
          <p:cNvSpPr>
            <a:spLocks noChangeArrowheads="1"/>
          </p:cNvSpPr>
          <p:nvPr/>
        </p:nvSpPr>
        <p:spPr bwMode="auto">
          <a:xfrm>
            <a:off x="7740650" y="1700213"/>
            <a:ext cx="1152525" cy="504825"/>
          </a:xfrm>
          <a:prstGeom prst="ellipse">
            <a:avLst/>
          </a:prstGeom>
          <a:noFill/>
          <a:ln w="76200">
            <a:solidFill>
              <a:srgbClr val="FC2514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2956" name="Oval 10"/>
          <p:cNvSpPr>
            <a:spLocks noChangeArrowheads="1"/>
          </p:cNvSpPr>
          <p:nvPr/>
        </p:nvSpPr>
        <p:spPr bwMode="auto">
          <a:xfrm>
            <a:off x="5435600" y="6092825"/>
            <a:ext cx="1512888" cy="765175"/>
          </a:xfrm>
          <a:prstGeom prst="ellipse">
            <a:avLst/>
          </a:prstGeom>
          <a:noFill/>
          <a:ln w="76200">
            <a:solidFill>
              <a:srgbClr val="FC2514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46086" name="Object 6"/>
          <p:cNvGraphicFramePr>
            <a:graphicFrameLocks/>
          </p:cNvGraphicFramePr>
          <p:nvPr/>
        </p:nvGraphicFramePr>
        <p:xfrm>
          <a:off x="6096000" y="2590800"/>
          <a:ext cx="3048000" cy="4267200"/>
        </p:xfrm>
        <a:graphic>
          <a:graphicData uri="http://schemas.openxmlformats.org/presentationml/2006/ole">
            <p:oleObj spid="_x0000_s82951" name="ClipArt" r:id="rId4" imgW="1606320" imgH="2285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 descr="DSCF04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8" name="Rectangle 27"/>
          <p:cNvSpPr>
            <a:spLocks noChangeArrowheads="1"/>
          </p:cNvSpPr>
          <p:nvPr/>
        </p:nvSpPr>
        <p:spPr bwMode="auto">
          <a:xfrm>
            <a:off x="0" y="6172200"/>
            <a:ext cx="3124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/>
            <a:endParaRPr lang="hu-HU" sz="2000" b="1">
              <a:solidFill>
                <a:srgbClr val="669900"/>
              </a:solidFill>
              <a:latin typeface="Times New Roman" pitchFamily="18" charset="0"/>
            </a:endParaRPr>
          </a:p>
        </p:txBody>
      </p:sp>
      <p:sp>
        <p:nvSpPr>
          <p:cNvPr id="126979" name="Rectangle 28"/>
          <p:cNvSpPr>
            <a:spLocks noChangeArrowheads="1"/>
          </p:cNvSpPr>
          <p:nvPr/>
        </p:nvSpPr>
        <p:spPr bwMode="auto">
          <a:xfrm>
            <a:off x="0" y="0"/>
            <a:ext cx="3886200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/>
            <a:r>
              <a:rPr lang="hu-H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14/200</a:t>
            </a:r>
            <a:r>
              <a:rPr lang="hu-HU" sz="2000" b="1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hu-H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KöViM</a:t>
            </a:r>
            <a:r>
              <a:rPr lang="hu-HU" sz="2000" b="1">
                <a:solidFill>
                  <a:schemeClr val="bg1"/>
                </a:solidFill>
                <a:latin typeface="Times New Roman" pitchFamily="18" charset="0"/>
              </a:rPr>
              <a:t> rendelet </a:t>
            </a:r>
            <a:r>
              <a:rPr lang="hu-HU" sz="2000" b="1">
                <a:solidFill>
                  <a:schemeClr val="bg1"/>
                </a:solidFill>
                <a:latin typeface="KerszTimes"/>
                <a:cs typeface="Times New Roman" pitchFamily="18" charset="0"/>
              </a:rPr>
              <a:t>a Magyar Köztársaság légterében </a:t>
            </a:r>
            <a:endParaRPr lang="hu-HU" sz="20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 defTabSz="762000"/>
            <a:r>
              <a:rPr lang="hu-HU" sz="2000" b="1">
                <a:solidFill>
                  <a:schemeClr val="bg1"/>
                </a:solidFill>
                <a:latin typeface="KerszTimes"/>
                <a:cs typeface="Times New Roman" pitchFamily="18" charset="0"/>
              </a:rPr>
              <a:t>és repül</a:t>
            </a:r>
            <a:r>
              <a:rPr lang="hu-HU" sz="2000" b="1">
                <a:solidFill>
                  <a:schemeClr val="bg1"/>
                </a:solidFill>
                <a:latin typeface="Times New Roman" pitchFamily="18" charset="0"/>
              </a:rPr>
              <a:t>ő</a:t>
            </a:r>
            <a:r>
              <a:rPr lang="hu-HU" sz="2000" b="1">
                <a:solidFill>
                  <a:schemeClr val="bg1"/>
                </a:solidFill>
                <a:latin typeface="KerszTimes"/>
                <a:cs typeface="Times New Roman" pitchFamily="18" charset="0"/>
              </a:rPr>
              <a:t>terein történ</a:t>
            </a:r>
            <a:r>
              <a:rPr lang="hu-HU" sz="2000" b="1">
                <a:solidFill>
                  <a:schemeClr val="bg1"/>
                </a:solidFill>
                <a:latin typeface="Times New Roman" pitchFamily="18" charset="0"/>
              </a:rPr>
              <a:t>ő</a:t>
            </a:r>
            <a:r>
              <a:rPr lang="hu-HU" sz="2000" b="1">
                <a:solidFill>
                  <a:schemeClr val="bg1"/>
                </a:solidFill>
                <a:latin typeface="KerszTimes"/>
                <a:cs typeface="Times New Roman" pitchFamily="18" charset="0"/>
              </a:rPr>
              <a:t> repülések végrehajtásának szabályairól</a:t>
            </a:r>
            <a:r>
              <a:rPr lang="hu-HU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26980" name="Text Box 29"/>
          <p:cNvSpPr txBox="1">
            <a:spLocks noChangeArrowheads="1"/>
          </p:cNvSpPr>
          <p:nvPr/>
        </p:nvSpPr>
        <p:spPr bwMode="auto">
          <a:xfrm>
            <a:off x="4786313" y="5286375"/>
            <a:ext cx="2000250" cy="400050"/>
          </a:xfrm>
          <a:prstGeom prst="rect">
            <a:avLst/>
          </a:prstGeom>
          <a:solidFill>
            <a:srgbClr val="99FF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  <a:buFontTx/>
              <a:buChar char="•"/>
            </a:pPr>
            <a:r>
              <a:rPr lang="hu-HU" sz="2000" b="1">
                <a:solidFill>
                  <a:srgbClr val="FF0000"/>
                </a:solidFill>
                <a:latin typeface="Times New Roman CE" pitchFamily="18" charset="0"/>
              </a:rPr>
              <a:t> VFR szabály</a:t>
            </a:r>
          </a:p>
        </p:txBody>
      </p:sp>
      <p:pic>
        <p:nvPicPr>
          <p:cNvPr id="126981" name="Picture 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2057400"/>
            <a:ext cx="14478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2" name="Line 31"/>
          <p:cNvSpPr>
            <a:spLocks noChangeShapeType="1"/>
          </p:cNvSpPr>
          <p:nvPr/>
        </p:nvSpPr>
        <p:spPr bwMode="auto">
          <a:xfrm>
            <a:off x="2286000" y="3643313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26983" name="WordArt 32"/>
          <p:cNvSpPr>
            <a:spLocks noChangeArrowheads="1" noChangeShapeType="1" noTextEdit="1"/>
          </p:cNvSpPr>
          <p:nvPr/>
        </p:nvSpPr>
        <p:spPr bwMode="auto">
          <a:xfrm>
            <a:off x="4572000" y="31242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1200 m AMSL</a:t>
            </a:r>
          </a:p>
        </p:txBody>
      </p:sp>
      <p:sp>
        <p:nvSpPr>
          <p:cNvPr id="126984" name="Line 33"/>
          <p:cNvSpPr>
            <a:spLocks noChangeShapeType="1"/>
          </p:cNvSpPr>
          <p:nvPr/>
        </p:nvSpPr>
        <p:spPr bwMode="auto">
          <a:xfrm>
            <a:off x="2286000" y="1905000"/>
            <a:ext cx="251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26985" name="WordArt 34"/>
          <p:cNvSpPr>
            <a:spLocks noChangeArrowheads="1" noChangeShapeType="1" noTextEdit="1"/>
          </p:cNvSpPr>
          <p:nvPr/>
        </p:nvSpPr>
        <p:spPr bwMode="auto">
          <a:xfrm>
            <a:off x="4800600" y="17526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2900 m AMSL</a:t>
            </a:r>
          </a:p>
        </p:txBody>
      </p:sp>
      <p:sp>
        <p:nvSpPr>
          <p:cNvPr id="126986" name="Line 35"/>
          <p:cNvSpPr>
            <a:spLocks noChangeShapeType="1"/>
          </p:cNvSpPr>
          <p:nvPr/>
        </p:nvSpPr>
        <p:spPr bwMode="auto">
          <a:xfrm>
            <a:off x="4648200" y="25146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26987" name="WordArt 36"/>
          <p:cNvSpPr>
            <a:spLocks noChangeArrowheads="1" noChangeShapeType="1" noTextEdit="1"/>
          </p:cNvSpPr>
          <p:nvPr/>
        </p:nvSpPr>
        <p:spPr bwMode="auto">
          <a:xfrm>
            <a:off x="4572000" y="2286000"/>
            <a:ext cx="1295400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1500 m </a:t>
            </a:r>
          </a:p>
        </p:txBody>
      </p:sp>
      <p:sp>
        <p:nvSpPr>
          <p:cNvPr id="126988" name="Line 37"/>
          <p:cNvSpPr>
            <a:spLocks noChangeShapeType="1"/>
          </p:cNvSpPr>
          <p:nvPr/>
        </p:nvSpPr>
        <p:spPr bwMode="auto">
          <a:xfrm>
            <a:off x="3657600" y="2819400"/>
            <a:ext cx="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26989" name="WordArt 38"/>
          <p:cNvSpPr>
            <a:spLocks noChangeArrowheads="1" noChangeShapeType="1" noTextEdit="1"/>
          </p:cNvSpPr>
          <p:nvPr/>
        </p:nvSpPr>
        <p:spPr bwMode="auto">
          <a:xfrm>
            <a:off x="2590800" y="2895600"/>
            <a:ext cx="990600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300 m </a:t>
            </a:r>
          </a:p>
        </p:txBody>
      </p:sp>
      <p:sp>
        <p:nvSpPr>
          <p:cNvPr id="126990" name="Line 39"/>
          <p:cNvSpPr>
            <a:spLocks noChangeShapeType="1"/>
          </p:cNvSpPr>
          <p:nvPr/>
        </p:nvSpPr>
        <p:spPr bwMode="auto">
          <a:xfrm flipH="1">
            <a:off x="2000250" y="4643438"/>
            <a:ext cx="6657975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26991" name="WordArt 40"/>
          <p:cNvSpPr>
            <a:spLocks noChangeArrowheads="1" noChangeShapeType="1" noTextEdit="1"/>
          </p:cNvSpPr>
          <p:nvPr/>
        </p:nvSpPr>
        <p:spPr bwMode="auto">
          <a:xfrm>
            <a:off x="214313" y="45720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AMSL</a:t>
            </a:r>
          </a:p>
        </p:txBody>
      </p:sp>
      <p:sp>
        <p:nvSpPr>
          <p:cNvPr id="126992" name="Line 41"/>
          <p:cNvSpPr>
            <a:spLocks noChangeShapeType="1"/>
          </p:cNvSpPr>
          <p:nvPr/>
        </p:nvSpPr>
        <p:spPr bwMode="auto">
          <a:xfrm flipH="1">
            <a:off x="2643188" y="3714750"/>
            <a:ext cx="3810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26993" name="Line 42"/>
          <p:cNvSpPr>
            <a:spLocks noChangeShapeType="1"/>
          </p:cNvSpPr>
          <p:nvPr/>
        </p:nvSpPr>
        <p:spPr bwMode="auto">
          <a:xfrm>
            <a:off x="3071813" y="3714750"/>
            <a:ext cx="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26994" name="Line 43"/>
          <p:cNvSpPr>
            <a:spLocks noChangeShapeType="1"/>
          </p:cNvSpPr>
          <p:nvPr/>
        </p:nvSpPr>
        <p:spPr bwMode="auto">
          <a:xfrm>
            <a:off x="3071813" y="3714750"/>
            <a:ext cx="3810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26996" name="Text Box 20"/>
          <p:cNvSpPr txBox="1">
            <a:spLocks noChangeArrowheads="1"/>
          </p:cNvSpPr>
          <p:nvPr/>
        </p:nvSpPr>
        <p:spPr bwMode="auto">
          <a:xfrm>
            <a:off x="3924300" y="5805488"/>
            <a:ext cx="3887788" cy="8540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VMC: 900 m (AMSL) felett 5 km</a:t>
            </a:r>
          </a:p>
          <a:p>
            <a:pPr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900 m (AMSL) alatt 1500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8" descr="DSCF77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0" y="0"/>
            <a:ext cx="15240000" cy="11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2" name="Rectangle 27"/>
          <p:cNvSpPr>
            <a:spLocks noChangeArrowheads="1"/>
          </p:cNvSpPr>
          <p:nvPr/>
        </p:nvSpPr>
        <p:spPr bwMode="auto">
          <a:xfrm>
            <a:off x="0" y="6172200"/>
            <a:ext cx="3124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/>
            <a:endParaRPr lang="hu-HU" sz="2000" b="1">
              <a:solidFill>
                <a:srgbClr val="669900"/>
              </a:solidFill>
              <a:latin typeface="Times New Roman" pitchFamily="18" charset="0"/>
            </a:endParaRPr>
          </a:p>
        </p:txBody>
      </p:sp>
      <p:sp>
        <p:nvSpPr>
          <p:cNvPr id="128003" name="Rectangle 28"/>
          <p:cNvSpPr>
            <a:spLocks noChangeArrowheads="1"/>
          </p:cNvSpPr>
          <p:nvPr/>
        </p:nvSpPr>
        <p:spPr bwMode="auto">
          <a:xfrm>
            <a:off x="0" y="0"/>
            <a:ext cx="414020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/>
            <a:r>
              <a:rPr lang="hu-HU" sz="2000" b="1">
                <a:solidFill>
                  <a:schemeClr val="bg1"/>
                </a:solidFill>
                <a:latin typeface="Times New Roman CE" pitchFamily="18" charset="0"/>
                <a:cs typeface="Times New Roman" pitchFamily="18" charset="0"/>
              </a:rPr>
              <a:t>14/200</a:t>
            </a:r>
            <a:r>
              <a:rPr lang="hu-HU" sz="2000" b="1">
                <a:solidFill>
                  <a:schemeClr val="bg1"/>
                </a:solidFill>
                <a:latin typeface="Times New Roman CE" pitchFamily="18" charset="0"/>
              </a:rPr>
              <a:t>0</a:t>
            </a:r>
            <a:r>
              <a:rPr lang="hu-HU" sz="2000" b="1">
                <a:solidFill>
                  <a:schemeClr val="bg1"/>
                </a:solidFill>
                <a:latin typeface="Times New Roman CE" pitchFamily="18" charset="0"/>
                <a:cs typeface="Times New Roman" pitchFamily="18" charset="0"/>
              </a:rPr>
              <a:t>. KöViM</a:t>
            </a:r>
            <a:r>
              <a:rPr lang="hu-HU" sz="2000" b="1">
                <a:solidFill>
                  <a:schemeClr val="bg1"/>
                </a:solidFill>
                <a:latin typeface="Times New Roman CE" pitchFamily="18" charset="0"/>
              </a:rPr>
              <a:t> rendelet </a:t>
            </a:r>
            <a:r>
              <a:rPr lang="hu-HU" sz="2000" b="1">
                <a:solidFill>
                  <a:schemeClr val="bg1"/>
                </a:solidFill>
                <a:latin typeface="Times New Roman CE" pitchFamily="18" charset="0"/>
                <a:cs typeface="Times New Roman" pitchFamily="18" charset="0"/>
              </a:rPr>
              <a:t>a Magyar Köztársaság légterében </a:t>
            </a:r>
            <a:endParaRPr lang="hu-HU" sz="2000" b="1">
              <a:solidFill>
                <a:schemeClr val="bg1"/>
              </a:solidFill>
              <a:latin typeface="Times New Roman CE" pitchFamily="18" charset="0"/>
            </a:endParaRPr>
          </a:p>
          <a:p>
            <a:pPr algn="ctr" defTabSz="762000"/>
            <a:r>
              <a:rPr lang="hu-HU" sz="2000" b="1">
                <a:solidFill>
                  <a:schemeClr val="bg1"/>
                </a:solidFill>
                <a:latin typeface="Times New Roman CE" pitchFamily="18" charset="0"/>
                <a:cs typeface="Times New Roman" pitchFamily="18" charset="0"/>
              </a:rPr>
              <a:t>és repül</a:t>
            </a:r>
            <a:r>
              <a:rPr lang="hu-HU" sz="2000" b="1">
                <a:solidFill>
                  <a:schemeClr val="bg1"/>
                </a:solidFill>
                <a:latin typeface="Times New Roman CE" pitchFamily="18" charset="0"/>
              </a:rPr>
              <a:t>ő</a:t>
            </a:r>
            <a:r>
              <a:rPr lang="hu-HU" sz="2000" b="1">
                <a:solidFill>
                  <a:schemeClr val="bg1"/>
                </a:solidFill>
                <a:latin typeface="Times New Roman CE" pitchFamily="18" charset="0"/>
                <a:cs typeface="Times New Roman" pitchFamily="18" charset="0"/>
              </a:rPr>
              <a:t>terein történ</a:t>
            </a:r>
            <a:r>
              <a:rPr lang="hu-HU" sz="2000" b="1">
                <a:solidFill>
                  <a:schemeClr val="bg1"/>
                </a:solidFill>
                <a:latin typeface="Times New Roman CE" pitchFamily="18" charset="0"/>
              </a:rPr>
              <a:t>ő</a:t>
            </a:r>
            <a:r>
              <a:rPr lang="hu-HU" sz="2000" b="1">
                <a:solidFill>
                  <a:schemeClr val="bg1"/>
                </a:solidFill>
                <a:latin typeface="Times New Roman CE" pitchFamily="18" charset="0"/>
                <a:cs typeface="Times New Roman" pitchFamily="18" charset="0"/>
              </a:rPr>
              <a:t> repülések végrehajtásának szabályairól</a:t>
            </a:r>
            <a:r>
              <a:rPr lang="hu-HU" sz="2000" b="1">
                <a:solidFill>
                  <a:schemeClr val="bg1"/>
                </a:solidFill>
                <a:latin typeface="Times New Roman CE" pitchFamily="18" charset="0"/>
              </a:rPr>
              <a:t> </a:t>
            </a:r>
          </a:p>
        </p:txBody>
      </p:sp>
      <p:sp>
        <p:nvSpPr>
          <p:cNvPr id="33797" name="Text Box 29"/>
          <p:cNvSpPr txBox="1">
            <a:spLocks noChangeArrowheads="1"/>
          </p:cNvSpPr>
          <p:nvPr/>
        </p:nvSpPr>
        <p:spPr bwMode="auto">
          <a:xfrm>
            <a:off x="468313" y="2349500"/>
            <a:ext cx="36464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  <a:buFontTx/>
              <a:buChar char="•"/>
              <a:defRPr/>
            </a:pPr>
            <a:r>
              <a:rPr lang="hu-H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útvonal repülés</a:t>
            </a:r>
          </a:p>
        </p:txBody>
      </p:sp>
      <p:sp>
        <p:nvSpPr>
          <p:cNvPr id="115743" name="Text Box 31"/>
          <p:cNvSpPr txBox="1">
            <a:spLocks noChangeArrowheads="1"/>
          </p:cNvSpPr>
          <p:nvPr/>
        </p:nvSpPr>
        <p:spPr bwMode="auto">
          <a:xfrm>
            <a:off x="611188" y="4724400"/>
            <a:ext cx="3338512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endParaRPr lang="hu-H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charset="-18"/>
              <a:cs typeface="Arial" pitchFamily="34" charset="0"/>
            </a:endParaRP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468313" y="2781300"/>
            <a:ext cx="8255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hu-HU" sz="20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3.6.2. ,,A” vagy „C” módú 4096 kódbeállítási lehetőséggel rendelkező transzponderrel kell felszerelni azokat a légijárműveket, amelyek VFR szerint:</a:t>
            </a:r>
          </a:p>
          <a:p>
            <a:pPr algn="ctr"/>
            <a:r>
              <a:rPr lang="hu-HU" sz="20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….,</a:t>
            </a:r>
          </a:p>
          <a:p>
            <a:pPr algn="ctr"/>
            <a:r>
              <a:rPr lang="hu-HU" sz="20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c) 4000 láb (1200 m) AMSL feletti nem ellenőrzött légtérben működnek.</a:t>
            </a:r>
          </a:p>
          <a:p>
            <a:pPr algn="ctr"/>
            <a:r>
              <a:rPr lang="hu-HU" sz="20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Ez alól </a:t>
            </a:r>
            <a:r>
              <a:rPr lang="hu-HU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kivételt képeznek</a:t>
            </a:r>
            <a:r>
              <a:rPr lang="hu-HU" sz="20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az indulási repülőtér forgalmi körét, légterét és az LHSG.. légteret elhagyó </a:t>
            </a:r>
            <a:r>
              <a:rPr lang="hu-HU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hajtómű nélküli légijárművek,</a:t>
            </a:r>
            <a:r>
              <a:rPr lang="hu-HU" sz="20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 repülésükről a FIS-t előzetesen tájékoztatták,</a:t>
            </a:r>
            <a:r>
              <a:rPr lang="hu-HU" sz="20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valamint az LHSG.. légterekben működő légijárművek.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Tartalom hely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57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Rectangle 27"/>
          <p:cNvSpPr>
            <a:spLocks noChangeArrowheads="1"/>
          </p:cNvSpPr>
          <p:nvPr/>
        </p:nvSpPr>
        <p:spPr bwMode="auto">
          <a:xfrm>
            <a:off x="0" y="6172200"/>
            <a:ext cx="3124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/>
            <a:endParaRPr lang="hu-HU" sz="2000" b="1">
              <a:solidFill>
                <a:srgbClr val="669900"/>
              </a:solidFill>
              <a:latin typeface="Times New Roman" pitchFamily="18" charset="0"/>
            </a:endParaRPr>
          </a:p>
        </p:txBody>
      </p:sp>
      <p:sp>
        <p:nvSpPr>
          <p:cNvPr id="129027" name="Rectangle 28"/>
          <p:cNvSpPr>
            <a:spLocks noChangeArrowheads="1"/>
          </p:cNvSpPr>
          <p:nvPr/>
        </p:nvSpPr>
        <p:spPr bwMode="auto">
          <a:xfrm>
            <a:off x="0" y="6000750"/>
            <a:ext cx="9144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/>
            <a:r>
              <a:rPr lang="hu-HU" sz="2000" b="1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14/2000. KöViM rendelet </a:t>
            </a:r>
            <a:r>
              <a:rPr lang="hu-HU" sz="2000" b="1">
                <a:solidFill>
                  <a:srgbClr val="669900"/>
                </a:solidFill>
                <a:latin typeface="KerszTimes"/>
                <a:cs typeface="Times New Roman" pitchFamily="18" charset="0"/>
              </a:rPr>
              <a:t>a Magyar Köztársaság légterében </a:t>
            </a:r>
            <a:endParaRPr lang="hu-HU" sz="2000" b="1">
              <a:solidFill>
                <a:srgbClr val="66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62000" eaLnBrk="0" hangingPunct="0"/>
            <a:r>
              <a:rPr lang="hu-HU" sz="2000" b="1">
                <a:solidFill>
                  <a:srgbClr val="669900"/>
                </a:solidFill>
                <a:latin typeface="KerszTimes"/>
                <a:cs typeface="Times New Roman" pitchFamily="18" charset="0"/>
              </a:rPr>
              <a:t>és repül</a:t>
            </a:r>
            <a:r>
              <a:rPr lang="hu-HU" sz="2000" b="1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hu-HU" sz="2000" b="1">
                <a:solidFill>
                  <a:srgbClr val="669900"/>
                </a:solidFill>
                <a:latin typeface="KerszTimes"/>
                <a:cs typeface="Times New Roman" pitchFamily="18" charset="0"/>
              </a:rPr>
              <a:t>terein történ</a:t>
            </a:r>
            <a:r>
              <a:rPr lang="hu-HU" sz="2000" b="1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hu-HU" sz="2000" b="1">
                <a:solidFill>
                  <a:srgbClr val="669900"/>
                </a:solidFill>
                <a:latin typeface="KerszTimes"/>
                <a:cs typeface="Times New Roman" pitchFamily="18" charset="0"/>
              </a:rPr>
              <a:t> repülések végrehajtásának szabályairól</a:t>
            </a:r>
            <a:r>
              <a:rPr lang="hu-HU" sz="2000" b="1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9028" name="Rectangle 30"/>
          <p:cNvSpPr>
            <a:spLocks noChangeArrowheads="1"/>
          </p:cNvSpPr>
          <p:nvPr/>
        </p:nvSpPr>
        <p:spPr bwMode="auto">
          <a:xfrm>
            <a:off x="1692275" y="908050"/>
            <a:ext cx="5832475" cy="1006475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hu-HU" sz="2000" b="1">
                <a:solidFill>
                  <a:srgbClr val="FFFF00"/>
                </a:solidFill>
                <a:latin typeface="Times New Roman" pitchFamily="18" charset="0"/>
              </a:rPr>
              <a:t>Rádióval fel nem szerelt légijárműveknek útvonalrepülés végrehajtása során el kell kerülniük a működő forgalmi tájékoztató körzeteket.</a:t>
            </a:r>
            <a:r>
              <a:rPr lang="hu-HU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29029" name="Rectangle 31"/>
          <p:cNvSpPr>
            <a:spLocks noChangeArrowheads="1"/>
          </p:cNvSpPr>
          <p:nvPr/>
        </p:nvSpPr>
        <p:spPr bwMode="auto">
          <a:xfrm>
            <a:off x="1728788" y="1333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9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Kép 1"/>
          <p:cNvPicPr>
            <a:picLocks noChangeAspect="1"/>
          </p:cNvPicPr>
          <p:nvPr/>
        </p:nvPicPr>
        <p:blipFill>
          <a:blip r:embed="rId3" cstate="print">
            <a:lum bright="34000"/>
          </a:blip>
          <a:srcRect/>
          <a:stretch>
            <a:fillRect/>
          </a:stretch>
        </p:blipFill>
        <p:spPr bwMode="auto">
          <a:xfrm>
            <a:off x="0" y="22225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1547813" y="2276475"/>
            <a:ext cx="5940425" cy="2047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hu-HU" sz="1600" b="1">
                <a:latin typeface="Times New Roman" pitchFamily="18" charset="0"/>
              </a:rPr>
              <a:t>26</a:t>
            </a:r>
            <a:r>
              <a:rPr lang="hu-HU" sz="1600" b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u-HU" sz="1600" b="1">
                <a:latin typeface="Times New Roman" pitchFamily="18" charset="0"/>
              </a:rPr>
              <a:t>2007</a:t>
            </a:r>
            <a:r>
              <a:rPr lang="hu-HU" sz="16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1600" b="1">
                <a:latin typeface="Times New Roman" pitchFamily="18" charset="0"/>
              </a:rPr>
              <a:t>GKM</a:t>
            </a:r>
            <a:r>
              <a:rPr lang="hu-HU" sz="1600" b="1">
                <a:latin typeface="KerszTimes"/>
                <a:cs typeface="Times New Roman" pitchFamily="18" charset="0"/>
              </a:rPr>
              <a:t>-HM-K</a:t>
            </a:r>
            <a:r>
              <a:rPr lang="hu-HU" sz="1600" b="1">
                <a:latin typeface="Times New Roman" pitchFamily="18" charset="0"/>
              </a:rPr>
              <a:t>vV</a:t>
            </a:r>
            <a:r>
              <a:rPr lang="hu-HU" sz="1600" b="1">
                <a:latin typeface="KerszTimes"/>
                <a:cs typeface="Times New Roman" pitchFamily="18" charset="0"/>
              </a:rPr>
              <a:t>M </a:t>
            </a:r>
            <a:r>
              <a:rPr lang="hu-HU" sz="1600" b="1">
                <a:latin typeface="Times New Roman" pitchFamily="18" charset="0"/>
              </a:rPr>
              <a:t>rendelet módosítása 2012!</a:t>
            </a:r>
          </a:p>
          <a:p>
            <a:pPr defTabSz="762000">
              <a:spcBef>
                <a:spcPct val="50000"/>
              </a:spcBef>
            </a:pPr>
            <a:r>
              <a:rPr lang="hu-HU" sz="1600" b="1">
                <a:solidFill>
                  <a:srgbClr val="CC0000"/>
                </a:solidFill>
                <a:latin typeface="Times New Roman" pitchFamily="18" charset="0"/>
              </a:rPr>
              <a:t>ELTÖRÖLTE A HATÁRSÁVBAN REPÜLÉS TILALMÁT!</a:t>
            </a:r>
          </a:p>
          <a:p>
            <a:pPr defTabSz="762000">
              <a:spcBef>
                <a:spcPct val="50000"/>
              </a:spcBef>
            </a:pPr>
            <a:r>
              <a:rPr lang="hu-HU" sz="1600" b="1">
                <a:latin typeface="Times New Roman" pitchFamily="18" charset="0"/>
              </a:rPr>
              <a:t>Az ezzel együtt módosított 4/1998-as kormányrendelet:</a:t>
            </a:r>
          </a:p>
          <a:p>
            <a:pPr defTabSz="762000"/>
            <a:r>
              <a:rPr lang="hu-HU" sz="1600" b="1" i="1">
                <a:latin typeface="Times New Roman" pitchFamily="18" charset="0"/>
              </a:rPr>
              <a:t>„9. § (1) Jogosulatlanul veszi igénybe a magyar légteret az a légijármű, amely az államhatár átrepüléshez szükséges, jogszabályban meghatározott engedéllyel, illetve feltételekkel nem rendelkezik.”</a:t>
            </a:r>
            <a:r>
              <a:rPr lang="hu-HU" sz="1600" b="1">
                <a:solidFill>
                  <a:srgbClr val="1E464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16739" name="Object 4"/>
          <p:cNvGraphicFramePr>
            <a:graphicFrameLocks noChangeAspect="1"/>
          </p:cNvGraphicFramePr>
          <p:nvPr/>
        </p:nvGraphicFramePr>
        <p:xfrm>
          <a:off x="7239000" y="0"/>
          <a:ext cx="1905000" cy="1295400"/>
        </p:xfrm>
        <a:graphic>
          <a:graphicData uri="http://schemas.openxmlformats.org/presentationml/2006/ole">
            <p:oleObj spid="_x0000_s116739" name="Klip" r:id="rId4" imgW="996696" imgH="96377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81200" y="0"/>
          <a:ext cx="1911350" cy="1295400"/>
        </p:xfrm>
        <a:graphic>
          <a:graphicData uri="http://schemas.openxmlformats.org/presentationml/2006/ole">
            <p:oleObj spid="_x0000_s136194" name="Klip" r:id="rId3" imgW="4279392" imgH="4016999" progId="">
              <p:embed/>
            </p:oleObj>
          </a:graphicData>
        </a:graphic>
      </p:graphicFrame>
      <p:pic>
        <p:nvPicPr>
          <p:cNvPr id="1028" name="Picture 3" descr="KISKEP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0"/>
            <a:ext cx="1928813" cy="1295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7239000" y="0"/>
          <a:ext cx="1905000" cy="1295400"/>
        </p:xfrm>
        <a:graphic>
          <a:graphicData uri="http://schemas.openxmlformats.org/presentationml/2006/ole">
            <p:oleObj spid="_x0000_s136195" name="Klip" r:id="rId5" imgW="996696" imgH="963778" progId="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1828800" cy="1219200"/>
            <a:chOff x="1345" y="3056"/>
            <a:chExt cx="979" cy="94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93" y="3415"/>
              <a:ext cx="731" cy="584"/>
              <a:chOff x="1593" y="3415"/>
              <a:chExt cx="731" cy="5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704" y="3415"/>
                <a:ext cx="518" cy="584"/>
                <a:chOff x="1704" y="3415"/>
                <a:chExt cx="518" cy="584"/>
              </a:xfrm>
            </p:grpSpPr>
            <p:sp>
              <p:nvSpPr>
                <p:cNvPr id="1052" name="Freeform 8"/>
                <p:cNvSpPr>
                  <a:spLocks/>
                </p:cNvSpPr>
                <p:nvPr/>
              </p:nvSpPr>
              <p:spPr bwMode="auto">
                <a:xfrm>
                  <a:off x="1704" y="3415"/>
                  <a:ext cx="518" cy="81"/>
                </a:xfrm>
                <a:custGeom>
                  <a:avLst/>
                  <a:gdLst>
                    <a:gd name="T0" fmla="*/ 0 w 518"/>
                    <a:gd name="T1" fmla="*/ 80 h 81"/>
                    <a:gd name="T2" fmla="*/ 517 w 518"/>
                    <a:gd name="T3" fmla="*/ 80 h 81"/>
                    <a:gd name="T4" fmla="*/ 517 w 518"/>
                    <a:gd name="T5" fmla="*/ 52 h 81"/>
                    <a:gd name="T6" fmla="*/ 282 w 518"/>
                    <a:gd name="T7" fmla="*/ 0 h 81"/>
                    <a:gd name="T8" fmla="*/ 242 w 518"/>
                    <a:gd name="T9" fmla="*/ 0 h 81"/>
                    <a:gd name="T10" fmla="*/ 0 w 518"/>
                    <a:gd name="T11" fmla="*/ 48 h 81"/>
                    <a:gd name="T12" fmla="*/ 0 w 518"/>
                    <a:gd name="T13" fmla="*/ 80 h 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18"/>
                    <a:gd name="T22" fmla="*/ 0 h 81"/>
                    <a:gd name="T23" fmla="*/ 518 w 518"/>
                    <a:gd name="T24" fmla="*/ 81 h 8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18" h="81">
                      <a:moveTo>
                        <a:pt x="0" y="80"/>
                      </a:moveTo>
                      <a:lnTo>
                        <a:pt x="517" y="80"/>
                      </a:lnTo>
                      <a:lnTo>
                        <a:pt x="517" y="52"/>
                      </a:lnTo>
                      <a:lnTo>
                        <a:pt x="282" y="0"/>
                      </a:lnTo>
                      <a:lnTo>
                        <a:pt x="242" y="0"/>
                      </a:lnTo>
                      <a:lnTo>
                        <a:pt x="0" y="48"/>
                      </a:lnTo>
                      <a:lnTo>
                        <a:pt x="0" y="8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53" name="Oval 9"/>
                <p:cNvSpPr>
                  <a:spLocks noChangeArrowheads="1"/>
                </p:cNvSpPr>
                <p:nvPr/>
              </p:nvSpPr>
              <p:spPr bwMode="auto">
                <a:xfrm>
                  <a:off x="1948" y="3441"/>
                  <a:ext cx="28" cy="32"/>
                </a:xfrm>
                <a:prstGeom prst="ellipse">
                  <a:avLst/>
                </a:prstGeom>
                <a:solidFill>
                  <a:srgbClr val="8080FF"/>
                </a:solidFill>
                <a:ln w="12700">
                  <a:solidFill>
                    <a:srgbClr val="808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54" name="Freeform 10"/>
                <p:cNvSpPr>
                  <a:spLocks/>
                </p:cNvSpPr>
                <p:nvPr/>
              </p:nvSpPr>
              <p:spPr bwMode="auto">
                <a:xfrm>
                  <a:off x="1834" y="3485"/>
                  <a:ext cx="255" cy="514"/>
                </a:xfrm>
                <a:custGeom>
                  <a:avLst/>
                  <a:gdLst>
                    <a:gd name="T0" fmla="*/ 126 w 255"/>
                    <a:gd name="T1" fmla="*/ 0 h 514"/>
                    <a:gd name="T2" fmla="*/ 164 w 255"/>
                    <a:gd name="T3" fmla="*/ 232 h 514"/>
                    <a:gd name="T4" fmla="*/ 164 w 255"/>
                    <a:gd name="T5" fmla="*/ 433 h 514"/>
                    <a:gd name="T6" fmla="*/ 190 w 255"/>
                    <a:gd name="T7" fmla="*/ 433 h 514"/>
                    <a:gd name="T8" fmla="*/ 254 w 255"/>
                    <a:gd name="T9" fmla="*/ 467 h 514"/>
                    <a:gd name="T10" fmla="*/ 254 w 255"/>
                    <a:gd name="T11" fmla="*/ 513 h 514"/>
                    <a:gd name="T12" fmla="*/ 0 w 255"/>
                    <a:gd name="T13" fmla="*/ 513 h 514"/>
                    <a:gd name="T14" fmla="*/ 0 w 255"/>
                    <a:gd name="T15" fmla="*/ 471 h 514"/>
                    <a:gd name="T16" fmla="*/ 50 w 255"/>
                    <a:gd name="T17" fmla="*/ 437 h 514"/>
                    <a:gd name="T18" fmla="*/ 80 w 255"/>
                    <a:gd name="T19" fmla="*/ 437 h 514"/>
                    <a:gd name="T20" fmla="*/ 80 w 255"/>
                    <a:gd name="T21" fmla="*/ 232 h 514"/>
                    <a:gd name="T22" fmla="*/ 126 w 255"/>
                    <a:gd name="T23" fmla="*/ 0 h 5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5"/>
                    <a:gd name="T37" fmla="*/ 0 h 514"/>
                    <a:gd name="T38" fmla="*/ 255 w 255"/>
                    <a:gd name="T39" fmla="*/ 514 h 5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5" h="514">
                      <a:moveTo>
                        <a:pt x="126" y="0"/>
                      </a:moveTo>
                      <a:lnTo>
                        <a:pt x="164" y="232"/>
                      </a:lnTo>
                      <a:lnTo>
                        <a:pt x="164" y="433"/>
                      </a:lnTo>
                      <a:lnTo>
                        <a:pt x="190" y="433"/>
                      </a:lnTo>
                      <a:lnTo>
                        <a:pt x="254" y="467"/>
                      </a:lnTo>
                      <a:lnTo>
                        <a:pt x="254" y="513"/>
                      </a:lnTo>
                      <a:lnTo>
                        <a:pt x="0" y="513"/>
                      </a:lnTo>
                      <a:lnTo>
                        <a:pt x="0" y="471"/>
                      </a:lnTo>
                      <a:lnTo>
                        <a:pt x="50" y="437"/>
                      </a:lnTo>
                      <a:lnTo>
                        <a:pt x="80" y="437"/>
                      </a:lnTo>
                      <a:lnTo>
                        <a:pt x="80" y="232"/>
                      </a:lnTo>
                      <a:lnTo>
                        <a:pt x="126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1593" y="3491"/>
                <a:ext cx="298" cy="456"/>
                <a:chOff x="1593" y="3491"/>
                <a:chExt cx="298" cy="456"/>
              </a:xfrm>
            </p:grpSpPr>
            <p:sp>
              <p:nvSpPr>
                <p:cNvPr id="1048" name="Line 12"/>
                <p:cNvSpPr>
                  <a:spLocks noChangeShapeType="1"/>
                </p:cNvSpPr>
                <p:nvPr/>
              </p:nvSpPr>
              <p:spPr bwMode="auto">
                <a:xfrm>
                  <a:off x="1746" y="3491"/>
                  <a:ext cx="138" cy="35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49" name="Line 13"/>
                <p:cNvSpPr>
                  <a:spLocks noChangeShapeType="1"/>
                </p:cNvSpPr>
                <p:nvPr/>
              </p:nvSpPr>
              <p:spPr bwMode="auto">
                <a:xfrm>
                  <a:off x="1746" y="3491"/>
                  <a:ext cx="0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50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605" y="3491"/>
                  <a:ext cx="141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51" name="Freeform 15"/>
                <p:cNvSpPr>
                  <a:spLocks/>
                </p:cNvSpPr>
                <p:nvPr/>
              </p:nvSpPr>
              <p:spPr bwMode="auto">
                <a:xfrm>
                  <a:off x="1593" y="3836"/>
                  <a:ext cx="298" cy="111"/>
                </a:xfrm>
                <a:custGeom>
                  <a:avLst/>
                  <a:gdLst>
                    <a:gd name="T0" fmla="*/ 2 w 298"/>
                    <a:gd name="T1" fmla="*/ 0 h 111"/>
                    <a:gd name="T2" fmla="*/ 0 w 298"/>
                    <a:gd name="T3" fmla="*/ 12 h 111"/>
                    <a:gd name="T4" fmla="*/ 2 w 298"/>
                    <a:gd name="T5" fmla="*/ 26 h 111"/>
                    <a:gd name="T6" fmla="*/ 6 w 298"/>
                    <a:gd name="T7" fmla="*/ 42 h 111"/>
                    <a:gd name="T8" fmla="*/ 14 w 298"/>
                    <a:gd name="T9" fmla="*/ 56 h 111"/>
                    <a:gd name="T10" fmla="*/ 26 w 298"/>
                    <a:gd name="T11" fmla="*/ 70 h 111"/>
                    <a:gd name="T12" fmla="*/ 42 w 298"/>
                    <a:gd name="T13" fmla="*/ 82 h 111"/>
                    <a:gd name="T14" fmla="*/ 58 w 298"/>
                    <a:gd name="T15" fmla="*/ 90 h 111"/>
                    <a:gd name="T16" fmla="*/ 70 w 298"/>
                    <a:gd name="T17" fmla="*/ 96 h 111"/>
                    <a:gd name="T18" fmla="*/ 86 w 298"/>
                    <a:gd name="T19" fmla="*/ 100 h 111"/>
                    <a:gd name="T20" fmla="*/ 101 w 298"/>
                    <a:gd name="T21" fmla="*/ 104 h 111"/>
                    <a:gd name="T22" fmla="*/ 115 w 298"/>
                    <a:gd name="T23" fmla="*/ 106 h 111"/>
                    <a:gd name="T24" fmla="*/ 127 w 298"/>
                    <a:gd name="T25" fmla="*/ 108 h 111"/>
                    <a:gd name="T26" fmla="*/ 145 w 298"/>
                    <a:gd name="T27" fmla="*/ 110 h 111"/>
                    <a:gd name="T28" fmla="*/ 161 w 298"/>
                    <a:gd name="T29" fmla="*/ 110 h 111"/>
                    <a:gd name="T30" fmla="*/ 177 w 298"/>
                    <a:gd name="T31" fmla="*/ 108 h 111"/>
                    <a:gd name="T32" fmla="*/ 195 w 298"/>
                    <a:gd name="T33" fmla="*/ 106 h 111"/>
                    <a:gd name="T34" fmla="*/ 209 w 298"/>
                    <a:gd name="T35" fmla="*/ 102 h 111"/>
                    <a:gd name="T36" fmla="*/ 223 w 298"/>
                    <a:gd name="T37" fmla="*/ 98 h 111"/>
                    <a:gd name="T38" fmla="*/ 237 w 298"/>
                    <a:gd name="T39" fmla="*/ 92 h 111"/>
                    <a:gd name="T40" fmla="*/ 247 w 298"/>
                    <a:gd name="T41" fmla="*/ 88 h 111"/>
                    <a:gd name="T42" fmla="*/ 257 w 298"/>
                    <a:gd name="T43" fmla="*/ 80 h 111"/>
                    <a:gd name="T44" fmla="*/ 265 w 298"/>
                    <a:gd name="T45" fmla="*/ 74 h 111"/>
                    <a:gd name="T46" fmla="*/ 273 w 298"/>
                    <a:gd name="T47" fmla="*/ 66 h 111"/>
                    <a:gd name="T48" fmla="*/ 281 w 298"/>
                    <a:gd name="T49" fmla="*/ 60 h 111"/>
                    <a:gd name="T50" fmla="*/ 287 w 298"/>
                    <a:gd name="T51" fmla="*/ 50 h 111"/>
                    <a:gd name="T52" fmla="*/ 293 w 298"/>
                    <a:gd name="T53" fmla="*/ 40 h 111"/>
                    <a:gd name="T54" fmla="*/ 295 w 298"/>
                    <a:gd name="T55" fmla="*/ 30 h 111"/>
                    <a:gd name="T56" fmla="*/ 297 w 298"/>
                    <a:gd name="T57" fmla="*/ 16 h 111"/>
                    <a:gd name="T58" fmla="*/ 297 w 298"/>
                    <a:gd name="T59" fmla="*/ 2 h 111"/>
                    <a:gd name="T60" fmla="*/ 2 w 298"/>
                    <a:gd name="T61" fmla="*/ 0 h 11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98"/>
                    <a:gd name="T94" fmla="*/ 0 h 111"/>
                    <a:gd name="T95" fmla="*/ 298 w 298"/>
                    <a:gd name="T96" fmla="*/ 111 h 11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98" h="111">
                      <a:moveTo>
                        <a:pt x="2" y="0"/>
                      </a:moveTo>
                      <a:lnTo>
                        <a:pt x="0" y="12"/>
                      </a:lnTo>
                      <a:lnTo>
                        <a:pt x="2" y="26"/>
                      </a:lnTo>
                      <a:lnTo>
                        <a:pt x="6" y="42"/>
                      </a:lnTo>
                      <a:lnTo>
                        <a:pt x="14" y="56"/>
                      </a:lnTo>
                      <a:lnTo>
                        <a:pt x="26" y="70"/>
                      </a:lnTo>
                      <a:lnTo>
                        <a:pt x="42" y="82"/>
                      </a:lnTo>
                      <a:lnTo>
                        <a:pt x="58" y="90"/>
                      </a:lnTo>
                      <a:lnTo>
                        <a:pt x="70" y="96"/>
                      </a:lnTo>
                      <a:lnTo>
                        <a:pt x="86" y="100"/>
                      </a:lnTo>
                      <a:lnTo>
                        <a:pt x="101" y="104"/>
                      </a:lnTo>
                      <a:lnTo>
                        <a:pt x="115" y="106"/>
                      </a:lnTo>
                      <a:lnTo>
                        <a:pt x="127" y="108"/>
                      </a:lnTo>
                      <a:lnTo>
                        <a:pt x="145" y="110"/>
                      </a:lnTo>
                      <a:lnTo>
                        <a:pt x="161" y="110"/>
                      </a:lnTo>
                      <a:lnTo>
                        <a:pt x="177" y="108"/>
                      </a:lnTo>
                      <a:lnTo>
                        <a:pt x="195" y="106"/>
                      </a:lnTo>
                      <a:lnTo>
                        <a:pt x="209" y="102"/>
                      </a:lnTo>
                      <a:lnTo>
                        <a:pt x="223" y="98"/>
                      </a:lnTo>
                      <a:lnTo>
                        <a:pt x="237" y="92"/>
                      </a:lnTo>
                      <a:lnTo>
                        <a:pt x="247" y="88"/>
                      </a:lnTo>
                      <a:lnTo>
                        <a:pt x="257" y="80"/>
                      </a:lnTo>
                      <a:lnTo>
                        <a:pt x="265" y="74"/>
                      </a:lnTo>
                      <a:lnTo>
                        <a:pt x="273" y="66"/>
                      </a:lnTo>
                      <a:lnTo>
                        <a:pt x="281" y="60"/>
                      </a:lnTo>
                      <a:lnTo>
                        <a:pt x="287" y="50"/>
                      </a:lnTo>
                      <a:lnTo>
                        <a:pt x="293" y="40"/>
                      </a:lnTo>
                      <a:lnTo>
                        <a:pt x="295" y="30"/>
                      </a:lnTo>
                      <a:lnTo>
                        <a:pt x="297" y="16"/>
                      </a:lnTo>
                      <a:lnTo>
                        <a:pt x="297" y="2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026" y="3491"/>
                <a:ext cx="298" cy="456"/>
                <a:chOff x="2026" y="3491"/>
                <a:chExt cx="298" cy="456"/>
              </a:xfrm>
            </p:grpSpPr>
            <p:sp>
              <p:nvSpPr>
                <p:cNvPr id="1044" name="Freeform 17"/>
                <p:cNvSpPr>
                  <a:spLocks/>
                </p:cNvSpPr>
                <p:nvPr/>
              </p:nvSpPr>
              <p:spPr bwMode="auto">
                <a:xfrm>
                  <a:off x="2026" y="3836"/>
                  <a:ext cx="298" cy="111"/>
                </a:xfrm>
                <a:custGeom>
                  <a:avLst/>
                  <a:gdLst>
                    <a:gd name="T0" fmla="*/ 2 w 298"/>
                    <a:gd name="T1" fmla="*/ 0 h 111"/>
                    <a:gd name="T2" fmla="*/ 0 w 298"/>
                    <a:gd name="T3" fmla="*/ 12 h 111"/>
                    <a:gd name="T4" fmla="*/ 2 w 298"/>
                    <a:gd name="T5" fmla="*/ 26 h 111"/>
                    <a:gd name="T6" fmla="*/ 6 w 298"/>
                    <a:gd name="T7" fmla="*/ 42 h 111"/>
                    <a:gd name="T8" fmla="*/ 14 w 298"/>
                    <a:gd name="T9" fmla="*/ 56 h 111"/>
                    <a:gd name="T10" fmla="*/ 26 w 298"/>
                    <a:gd name="T11" fmla="*/ 70 h 111"/>
                    <a:gd name="T12" fmla="*/ 42 w 298"/>
                    <a:gd name="T13" fmla="*/ 82 h 111"/>
                    <a:gd name="T14" fmla="*/ 58 w 298"/>
                    <a:gd name="T15" fmla="*/ 90 h 111"/>
                    <a:gd name="T16" fmla="*/ 72 w 298"/>
                    <a:gd name="T17" fmla="*/ 96 h 111"/>
                    <a:gd name="T18" fmla="*/ 86 w 298"/>
                    <a:gd name="T19" fmla="*/ 100 h 111"/>
                    <a:gd name="T20" fmla="*/ 100 w 298"/>
                    <a:gd name="T21" fmla="*/ 104 h 111"/>
                    <a:gd name="T22" fmla="*/ 114 w 298"/>
                    <a:gd name="T23" fmla="*/ 106 h 111"/>
                    <a:gd name="T24" fmla="*/ 126 w 298"/>
                    <a:gd name="T25" fmla="*/ 108 h 111"/>
                    <a:gd name="T26" fmla="*/ 145 w 298"/>
                    <a:gd name="T27" fmla="*/ 110 h 111"/>
                    <a:gd name="T28" fmla="*/ 161 w 298"/>
                    <a:gd name="T29" fmla="*/ 110 h 111"/>
                    <a:gd name="T30" fmla="*/ 177 w 298"/>
                    <a:gd name="T31" fmla="*/ 108 h 111"/>
                    <a:gd name="T32" fmla="*/ 195 w 298"/>
                    <a:gd name="T33" fmla="*/ 106 h 111"/>
                    <a:gd name="T34" fmla="*/ 209 w 298"/>
                    <a:gd name="T35" fmla="*/ 102 h 111"/>
                    <a:gd name="T36" fmla="*/ 223 w 298"/>
                    <a:gd name="T37" fmla="*/ 98 h 111"/>
                    <a:gd name="T38" fmla="*/ 237 w 298"/>
                    <a:gd name="T39" fmla="*/ 92 h 111"/>
                    <a:gd name="T40" fmla="*/ 247 w 298"/>
                    <a:gd name="T41" fmla="*/ 88 h 111"/>
                    <a:gd name="T42" fmla="*/ 257 w 298"/>
                    <a:gd name="T43" fmla="*/ 80 h 111"/>
                    <a:gd name="T44" fmla="*/ 265 w 298"/>
                    <a:gd name="T45" fmla="*/ 74 h 111"/>
                    <a:gd name="T46" fmla="*/ 273 w 298"/>
                    <a:gd name="T47" fmla="*/ 66 h 111"/>
                    <a:gd name="T48" fmla="*/ 283 w 298"/>
                    <a:gd name="T49" fmla="*/ 60 h 111"/>
                    <a:gd name="T50" fmla="*/ 287 w 298"/>
                    <a:gd name="T51" fmla="*/ 50 h 111"/>
                    <a:gd name="T52" fmla="*/ 293 w 298"/>
                    <a:gd name="T53" fmla="*/ 40 h 111"/>
                    <a:gd name="T54" fmla="*/ 297 w 298"/>
                    <a:gd name="T55" fmla="*/ 30 h 111"/>
                    <a:gd name="T56" fmla="*/ 297 w 298"/>
                    <a:gd name="T57" fmla="*/ 16 h 111"/>
                    <a:gd name="T58" fmla="*/ 297 w 298"/>
                    <a:gd name="T59" fmla="*/ 2 h 111"/>
                    <a:gd name="T60" fmla="*/ 2 w 298"/>
                    <a:gd name="T61" fmla="*/ 0 h 11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98"/>
                    <a:gd name="T94" fmla="*/ 0 h 111"/>
                    <a:gd name="T95" fmla="*/ 298 w 298"/>
                    <a:gd name="T96" fmla="*/ 111 h 11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98" h="111">
                      <a:moveTo>
                        <a:pt x="2" y="0"/>
                      </a:moveTo>
                      <a:lnTo>
                        <a:pt x="0" y="12"/>
                      </a:lnTo>
                      <a:lnTo>
                        <a:pt x="2" y="26"/>
                      </a:lnTo>
                      <a:lnTo>
                        <a:pt x="6" y="42"/>
                      </a:lnTo>
                      <a:lnTo>
                        <a:pt x="14" y="56"/>
                      </a:lnTo>
                      <a:lnTo>
                        <a:pt x="26" y="70"/>
                      </a:lnTo>
                      <a:lnTo>
                        <a:pt x="42" y="82"/>
                      </a:lnTo>
                      <a:lnTo>
                        <a:pt x="58" y="90"/>
                      </a:lnTo>
                      <a:lnTo>
                        <a:pt x="72" y="96"/>
                      </a:lnTo>
                      <a:lnTo>
                        <a:pt x="86" y="100"/>
                      </a:lnTo>
                      <a:lnTo>
                        <a:pt x="100" y="104"/>
                      </a:lnTo>
                      <a:lnTo>
                        <a:pt x="114" y="106"/>
                      </a:lnTo>
                      <a:lnTo>
                        <a:pt x="126" y="108"/>
                      </a:lnTo>
                      <a:lnTo>
                        <a:pt x="145" y="110"/>
                      </a:lnTo>
                      <a:lnTo>
                        <a:pt x="161" y="110"/>
                      </a:lnTo>
                      <a:lnTo>
                        <a:pt x="177" y="108"/>
                      </a:lnTo>
                      <a:lnTo>
                        <a:pt x="195" y="106"/>
                      </a:lnTo>
                      <a:lnTo>
                        <a:pt x="209" y="102"/>
                      </a:lnTo>
                      <a:lnTo>
                        <a:pt x="223" y="98"/>
                      </a:lnTo>
                      <a:lnTo>
                        <a:pt x="237" y="92"/>
                      </a:lnTo>
                      <a:lnTo>
                        <a:pt x="247" y="88"/>
                      </a:lnTo>
                      <a:lnTo>
                        <a:pt x="257" y="80"/>
                      </a:lnTo>
                      <a:lnTo>
                        <a:pt x="265" y="74"/>
                      </a:lnTo>
                      <a:lnTo>
                        <a:pt x="273" y="66"/>
                      </a:lnTo>
                      <a:lnTo>
                        <a:pt x="283" y="60"/>
                      </a:lnTo>
                      <a:lnTo>
                        <a:pt x="287" y="50"/>
                      </a:lnTo>
                      <a:lnTo>
                        <a:pt x="293" y="40"/>
                      </a:lnTo>
                      <a:lnTo>
                        <a:pt x="297" y="30"/>
                      </a:lnTo>
                      <a:lnTo>
                        <a:pt x="297" y="16"/>
                      </a:lnTo>
                      <a:lnTo>
                        <a:pt x="297" y="2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45" name="Line 18"/>
                <p:cNvSpPr>
                  <a:spLocks noChangeShapeType="1"/>
                </p:cNvSpPr>
                <p:nvPr/>
              </p:nvSpPr>
              <p:spPr bwMode="auto">
                <a:xfrm>
                  <a:off x="2181" y="3491"/>
                  <a:ext cx="136" cy="35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46" name="Line 19"/>
                <p:cNvSpPr>
                  <a:spLocks noChangeShapeType="1"/>
                </p:cNvSpPr>
                <p:nvPr/>
              </p:nvSpPr>
              <p:spPr bwMode="auto">
                <a:xfrm>
                  <a:off x="2181" y="3491"/>
                  <a:ext cx="0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47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038" y="3491"/>
                  <a:ext cx="143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sp>
          <p:nvSpPr>
            <p:cNvPr id="1039" name="Line 21"/>
            <p:cNvSpPr>
              <a:spLocks noChangeShapeType="1"/>
            </p:cNvSpPr>
            <p:nvPr/>
          </p:nvSpPr>
          <p:spPr bwMode="auto">
            <a:xfrm>
              <a:off x="1345" y="3056"/>
              <a:ext cx="270" cy="3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40" name="Freeform 22"/>
            <p:cNvSpPr>
              <a:spLocks/>
            </p:cNvSpPr>
            <p:nvPr/>
          </p:nvSpPr>
          <p:spPr bwMode="auto">
            <a:xfrm>
              <a:off x="1567" y="3365"/>
              <a:ext cx="105" cy="121"/>
            </a:xfrm>
            <a:custGeom>
              <a:avLst/>
              <a:gdLst>
                <a:gd name="T0" fmla="*/ 0 w 105"/>
                <a:gd name="T1" fmla="*/ 46 h 121"/>
                <a:gd name="T2" fmla="*/ 40 w 105"/>
                <a:gd name="T3" fmla="*/ 36 h 121"/>
                <a:gd name="T4" fmla="*/ 60 w 105"/>
                <a:gd name="T5" fmla="*/ 0 h 121"/>
                <a:gd name="T6" fmla="*/ 104 w 105"/>
                <a:gd name="T7" fmla="*/ 120 h 121"/>
                <a:gd name="T8" fmla="*/ 0 w 105"/>
                <a:gd name="T9" fmla="*/ 46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21"/>
                <a:gd name="T17" fmla="*/ 105 w 105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21">
                  <a:moveTo>
                    <a:pt x="0" y="46"/>
                  </a:moveTo>
                  <a:lnTo>
                    <a:pt x="40" y="36"/>
                  </a:lnTo>
                  <a:lnTo>
                    <a:pt x="60" y="0"/>
                  </a:lnTo>
                  <a:lnTo>
                    <a:pt x="104" y="120"/>
                  </a:lnTo>
                  <a:lnTo>
                    <a:pt x="0" y="4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030" name="Text Box 23"/>
          <p:cNvSpPr txBox="1">
            <a:spLocks noChangeArrowheads="1"/>
          </p:cNvSpPr>
          <p:nvPr/>
        </p:nvSpPr>
        <p:spPr bwMode="auto">
          <a:xfrm>
            <a:off x="1981200" y="1371600"/>
            <a:ext cx="1905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rgbClr val="FF3300"/>
                </a:solidFill>
                <a:latin typeface="Times New Roman CE" pitchFamily="18" charset="0"/>
              </a:rPr>
              <a:t>PILÓTA</a:t>
            </a:r>
          </a:p>
        </p:txBody>
      </p:sp>
      <p:sp>
        <p:nvSpPr>
          <p:cNvPr id="1031" name="Text Box 24"/>
          <p:cNvSpPr txBox="1">
            <a:spLocks noChangeArrowheads="1"/>
          </p:cNvSpPr>
          <p:nvPr/>
        </p:nvSpPr>
        <p:spPr bwMode="auto">
          <a:xfrm>
            <a:off x="4572000" y="1371600"/>
            <a:ext cx="1905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rgbClr val="FF3300"/>
                </a:solidFill>
                <a:latin typeface="Times New Roman CE" pitchFamily="18" charset="0"/>
              </a:rPr>
              <a:t>LÉGIJÁRMŰ</a:t>
            </a:r>
          </a:p>
        </p:txBody>
      </p:sp>
      <p:sp>
        <p:nvSpPr>
          <p:cNvPr id="1032" name="Text Box 25"/>
          <p:cNvSpPr txBox="1">
            <a:spLocks noChangeArrowheads="1"/>
          </p:cNvSpPr>
          <p:nvPr/>
        </p:nvSpPr>
        <p:spPr bwMode="auto">
          <a:xfrm>
            <a:off x="7239000" y="1371600"/>
            <a:ext cx="1905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rgbClr val="FF3300"/>
                </a:solidFill>
                <a:latin typeface="Times New Roman CE" pitchFamily="18" charset="0"/>
              </a:rPr>
              <a:t>LÉGTÉR</a:t>
            </a:r>
          </a:p>
        </p:txBody>
      </p:sp>
      <p:sp>
        <p:nvSpPr>
          <p:cNvPr id="1033" name="Text Box 26"/>
          <p:cNvSpPr txBox="1">
            <a:spLocks noChangeArrowheads="1"/>
          </p:cNvSpPr>
          <p:nvPr/>
        </p:nvSpPr>
        <p:spPr bwMode="auto">
          <a:xfrm>
            <a:off x="0" y="1828800"/>
            <a:ext cx="2339975" cy="115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  <a:latin typeface="Times New Roman CE" pitchFamily="18" charset="0"/>
              </a:rPr>
              <a:t>TV. a légiközlekedésről</a:t>
            </a:r>
          </a:p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  <a:latin typeface="Times New Roman CE" pitchFamily="18" charset="0"/>
              </a:rPr>
              <a:t>(XCVII./95.)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2411760" y="2060848"/>
            <a:ext cx="6408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</a:rPr>
              <a:t>Lt.19. § (1) Üzemben tartási engedély szükséges</a:t>
            </a:r>
            <a:endParaRPr lang="hu-HU" sz="2400" dirty="0" smtClean="0">
              <a:solidFill>
                <a:srgbClr val="0070C0"/>
              </a:solidFill>
            </a:endParaRPr>
          </a:p>
          <a:p>
            <a:r>
              <a:rPr lang="hu-HU" sz="2400" b="1" i="1" dirty="0" smtClean="0">
                <a:solidFill>
                  <a:srgbClr val="0070C0"/>
                </a:solidFill>
              </a:rPr>
              <a:t>a)</a:t>
            </a:r>
            <a:r>
              <a:rPr lang="hu-HU" sz="2400" b="1" i="1" baseline="30000" dirty="0" smtClean="0">
                <a:solidFill>
                  <a:srgbClr val="0070C0"/>
                </a:solidFill>
                <a:hlinkClick r:id="rId6"/>
              </a:rPr>
              <a:t>115</a:t>
            </a:r>
            <a:r>
              <a:rPr lang="hu-HU" sz="2400" b="1" dirty="0" smtClean="0">
                <a:solidFill>
                  <a:srgbClr val="0070C0"/>
                </a:solidFill>
              </a:rPr>
              <a:t> a gazdasági célú légiközlekedési tevékenységet végző lajstromozásra kötelezett </a:t>
            </a:r>
            <a:r>
              <a:rPr lang="hu-HU" sz="2400" b="1" dirty="0" err="1" smtClean="0">
                <a:solidFill>
                  <a:srgbClr val="0070C0"/>
                </a:solidFill>
              </a:rPr>
              <a:t>légijármű</a:t>
            </a:r>
            <a:r>
              <a:rPr lang="hu-HU" sz="2400" b="1" dirty="0" smtClean="0">
                <a:solidFill>
                  <a:srgbClr val="0070C0"/>
                </a:solidFill>
              </a:rPr>
              <a:t>,</a:t>
            </a:r>
            <a:endParaRPr lang="hu-HU" sz="2400" dirty="0" smtClean="0">
              <a:solidFill>
                <a:srgbClr val="0070C0"/>
              </a:solidFill>
            </a:endParaRPr>
          </a:p>
          <a:p>
            <a:r>
              <a:rPr lang="hu-HU" sz="2400" b="1" i="1" dirty="0" smtClean="0">
                <a:solidFill>
                  <a:srgbClr val="0070C0"/>
                </a:solidFill>
              </a:rPr>
              <a:t>b)</a:t>
            </a:r>
            <a:r>
              <a:rPr lang="hu-HU" sz="2400" b="1" dirty="0" smtClean="0">
                <a:solidFill>
                  <a:srgbClr val="0070C0"/>
                </a:solidFill>
              </a:rPr>
              <a:t> a repülőtér,</a:t>
            </a:r>
            <a:endParaRPr lang="hu-HU" sz="2400" dirty="0" smtClean="0">
              <a:solidFill>
                <a:srgbClr val="0070C0"/>
              </a:solidFill>
            </a:endParaRPr>
          </a:p>
          <a:p>
            <a:r>
              <a:rPr lang="hu-HU" sz="2400" b="1" i="1" dirty="0" smtClean="0">
                <a:solidFill>
                  <a:srgbClr val="0070C0"/>
                </a:solidFill>
              </a:rPr>
              <a:t>c)</a:t>
            </a:r>
            <a:r>
              <a:rPr lang="hu-HU" sz="2400" b="1" i="1" baseline="30000" dirty="0" smtClean="0">
                <a:solidFill>
                  <a:srgbClr val="0070C0"/>
                </a:solidFill>
                <a:hlinkClick r:id="rId6"/>
              </a:rPr>
              <a:t>116</a:t>
            </a:r>
            <a:r>
              <a:rPr lang="hu-HU" sz="2400" b="1" dirty="0" smtClean="0">
                <a:solidFill>
                  <a:srgbClr val="0070C0"/>
                </a:solidFill>
              </a:rPr>
              <a:t> a légiközlekedést szolgáló légiforgalmi földi berendezés</a:t>
            </a:r>
            <a:endParaRPr lang="hu-HU" sz="2400" dirty="0" smtClean="0">
              <a:solidFill>
                <a:srgbClr val="0070C0"/>
              </a:solidFill>
            </a:endParaRPr>
          </a:p>
          <a:p>
            <a:r>
              <a:rPr lang="hu-HU" sz="2400" b="1" dirty="0" smtClean="0">
                <a:solidFill>
                  <a:srgbClr val="0070C0"/>
                </a:solidFill>
              </a:rPr>
              <a:t>üzemben tartásához.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2267744" y="2852936"/>
            <a:ext cx="6264696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8000" b="1" dirty="0" smtClean="0">
                <a:solidFill>
                  <a:srgbClr val="CC0000"/>
                </a:solidFill>
              </a:rPr>
              <a:t>NEKÜNK NEM KELL!</a:t>
            </a:r>
            <a:endParaRPr lang="hu-HU" sz="80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Kép 4" descr="mormot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8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357188" y="0"/>
            <a:ext cx="6643687" cy="1928813"/>
          </a:xfrm>
        </p:spPr>
        <p:txBody>
          <a:bodyPr lIns="92075" tIns="46038" rIns="92075" bIns="46038"/>
          <a:lstStyle/>
          <a:p>
            <a:r>
              <a:rPr lang="hu-HU" sz="3200" b="1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hu-HU" sz="3200" b="1" smtClean="0">
                <a:solidFill>
                  <a:srgbClr val="FFFF00"/>
                </a:solidFill>
                <a:latin typeface="Times New Roman" pitchFamily="18" charset="0"/>
              </a:rPr>
            </a:br>
            <a:endParaRPr lang="hu-HU" sz="32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3643313" y="5302250"/>
            <a:ext cx="4643437" cy="1555750"/>
          </a:xfrm>
        </p:spPr>
        <p:txBody>
          <a:bodyPr lIns="92075" tIns="46038" rIns="92075" bIns="46038"/>
          <a:lstStyle/>
          <a:p>
            <a:pPr algn="ctr" defTabSz="762000">
              <a:buFontTx/>
              <a:buNone/>
              <a:defRPr/>
            </a:pPr>
            <a:endParaRPr lang="hu-H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3" descr="január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0238" y="-392113"/>
            <a:ext cx="10406063" cy="764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6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-500063" y="0"/>
            <a:ext cx="5867401" cy="1928813"/>
          </a:xfrm>
        </p:spPr>
        <p:txBody>
          <a:bodyPr lIns="92075" tIns="46038" rIns="92075" bIns="46038"/>
          <a:lstStyle/>
          <a:p>
            <a:r>
              <a:rPr lang="hu-HU" sz="3200" b="1" smtClean="0">
                <a:solidFill>
                  <a:srgbClr val="FFFF00"/>
                </a:solidFill>
                <a:latin typeface="Times New Roman" pitchFamily="18" charset="0"/>
              </a:rPr>
              <a:t>Köszönöm a figyelmet!</a:t>
            </a:r>
            <a:br>
              <a:rPr lang="hu-HU" sz="3200" b="1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hu-HU" sz="3200" b="1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hu-HU" sz="3200" b="1" smtClean="0">
                <a:solidFill>
                  <a:srgbClr val="FFFF00"/>
                </a:solidFill>
                <a:latin typeface="Times New Roman" pitchFamily="18" charset="0"/>
              </a:rPr>
            </a:br>
            <a:endParaRPr lang="hu-HU" sz="32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4500563" y="5302250"/>
            <a:ext cx="4643437" cy="1555750"/>
          </a:xfrm>
          <a:solidFill>
            <a:srgbClr val="FFFF00"/>
          </a:solidFill>
        </p:spPr>
        <p:txBody>
          <a:bodyPr lIns="92075" tIns="46038" rIns="92075" bIns="46038"/>
          <a:lstStyle/>
          <a:p>
            <a:pPr algn="ctr" defTabSz="762000">
              <a:buFontTx/>
              <a:buNone/>
            </a:pPr>
            <a:r>
              <a:rPr lang="hu-HU" sz="2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</a:t>
            </a: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Kerekes L</a:t>
            </a: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szl</a:t>
            </a: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</a:t>
            </a:r>
          </a:p>
          <a:p>
            <a:pPr algn="ctr" defTabSz="762000">
              <a:buFontTx/>
              <a:buNone/>
            </a:pP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igazságügyi</a:t>
            </a: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 szak</a:t>
            </a: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</a:t>
            </a: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rtő </a:t>
            </a:r>
          </a:p>
          <a:p>
            <a:pPr algn="ctr" defTabSz="762000">
              <a:buFontTx/>
              <a:buNone/>
            </a:pP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Tel.: 20/7779139</a:t>
            </a:r>
            <a:endParaRPr lang="hu-HU" sz="20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762000">
              <a:buFontTx/>
              <a:buNone/>
            </a:pP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Email: </a:t>
            </a: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hlinkClick r:id="rId4"/>
              </a:rPr>
              <a:t>laszlo.kerekes</a:t>
            </a: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55</a:t>
            </a: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hlinkClick r:id="rId4"/>
              </a:rPr>
              <a:t>@</a:t>
            </a:r>
            <a:r>
              <a:rPr lang="hu-H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gmail.com</a:t>
            </a:r>
            <a:endParaRPr lang="hu-HU" sz="20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Morning%20Glory%20near%20Point%20Parker%202001%2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394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579437"/>
          </a:xfrm>
          <a:solidFill>
            <a:srgbClr val="0000FF">
              <a:alpha val="50000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hu-HU" sz="32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XCVII./1995. Légiközlekedési törvény (Ltv)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5538"/>
            <a:ext cx="9144000" cy="65246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hu-H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Ltv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. „22. § Légiközlekedési, valamint légiközlekedéssel összefüggő tevékenység - a 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71. § 10. pontjának e)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és h) pontjában meghatározott tevékenység 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kivételével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- a légiközlekedési hatóságnak… az adott tevékenységre vonatkozó engedélyével folytatható..”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hu-H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e) a légi jármű sport-, valamint magáncélú alkalmazása,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hu-H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12. légi közlekedéssel összefüggő tevékenység: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a) </a:t>
            </a:r>
            <a:r>
              <a:rPr lang="hu-H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légi jármű, …gyártása, 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karbantartása, javítása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c) a légiközlekedési szakszemélyzet szakirányú 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földi képzése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f) a légi jármű 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földi kiszolgálása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Morning%20Glory%20near%20Point%20Parker%202001%2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394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579437"/>
          </a:xfrm>
          <a:solidFill>
            <a:srgbClr val="0000FF">
              <a:alpha val="50000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hu-HU" sz="32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XCVII./1995. Légiközlekedési törvény (Ltv)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5538"/>
            <a:ext cx="9144000" cy="6524625"/>
          </a:xfrm>
          <a:solidFill>
            <a:srgbClr val="00B0F0"/>
          </a:solidFill>
        </p:spPr>
        <p:txBody>
          <a:bodyPr/>
          <a:lstStyle/>
          <a:p>
            <a:r>
              <a:rPr lang="hu-HU" sz="2400" b="1" dirty="0" smtClean="0">
                <a:solidFill>
                  <a:srgbClr val="FFFFFF"/>
                </a:solidFill>
              </a:rPr>
              <a:t>Lt.22. §</a:t>
            </a:r>
            <a:r>
              <a:rPr lang="hu-HU" sz="2400" b="1" baseline="30000" dirty="0" smtClean="0">
                <a:solidFill>
                  <a:srgbClr val="FFFFFF"/>
                </a:solidFill>
                <a:hlinkClick r:id="rId3"/>
              </a:rPr>
              <a:t>139</a:t>
            </a:r>
            <a:r>
              <a:rPr lang="hu-HU" sz="2400" b="1" dirty="0" smtClean="0">
                <a:solidFill>
                  <a:srgbClr val="FFFFFF"/>
                </a:solidFill>
              </a:rPr>
              <a:t> Légiközlekedési, valamint légiközlekedéssel összefüggő tevékenység – a 71. § 10. pont </a:t>
            </a:r>
            <a:r>
              <a:rPr lang="hu-HU" sz="2400" b="1" i="1" dirty="0" smtClean="0">
                <a:solidFill>
                  <a:srgbClr val="FFFFFF"/>
                </a:solidFill>
              </a:rPr>
              <a:t>e)</a:t>
            </a:r>
            <a:r>
              <a:rPr lang="hu-HU" sz="2400" b="1" dirty="0" smtClean="0">
                <a:solidFill>
                  <a:srgbClr val="FFFFFF"/>
                </a:solidFill>
              </a:rPr>
              <a:t> és </a:t>
            </a:r>
            <a:r>
              <a:rPr lang="hu-HU" sz="2400" b="1" i="1" dirty="0" smtClean="0">
                <a:solidFill>
                  <a:srgbClr val="FFFFFF"/>
                </a:solidFill>
              </a:rPr>
              <a:t>h)</a:t>
            </a:r>
            <a:r>
              <a:rPr lang="hu-HU" sz="2400" b="1" dirty="0" smtClean="0">
                <a:solidFill>
                  <a:srgbClr val="FFFFFF"/>
                </a:solidFill>
              </a:rPr>
              <a:t> alpontjában, valamint a 12. pont </a:t>
            </a:r>
            <a:r>
              <a:rPr lang="hu-HU" sz="2400" b="1" i="1" dirty="0" smtClean="0">
                <a:solidFill>
                  <a:srgbClr val="FFFFFF"/>
                </a:solidFill>
              </a:rPr>
              <a:t>e)</a:t>
            </a:r>
            <a:r>
              <a:rPr lang="hu-HU" sz="2400" b="1" dirty="0" smtClean="0">
                <a:solidFill>
                  <a:srgbClr val="FFFFFF"/>
                </a:solidFill>
              </a:rPr>
              <a:t> és </a:t>
            </a:r>
            <a:r>
              <a:rPr lang="hu-HU" sz="2400" b="1" i="1" dirty="0" smtClean="0">
                <a:solidFill>
                  <a:srgbClr val="FFFFFF"/>
                </a:solidFill>
              </a:rPr>
              <a:t>g)</a:t>
            </a:r>
            <a:r>
              <a:rPr lang="hu-HU" sz="2400" b="1" dirty="0" smtClean="0">
                <a:solidFill>
                  <a:srgbClr val="FFFFFF"/>
                </a:solidFill>
              </a:rPr>
              <a:t> alpontjában meghatározott tevékenység kivételével… a légiközlekedési hatóságnak… az adott tevékenységre vonatkozó engedélyével folytatható.</a:t>
            </a:r>
            <a:endParaRPr lang="hu-HU" sz="2400" dirty="0" smtClean="0">
              <a:solidFill>
                <a:srgbClr val="FFFFFF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hu-H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e) a légi jármű sport-, valamint magáncélú alkalmazása,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hu-H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12. légi közlekedéssel összefüggő tevékenység: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a) </a:t>
            </a:r>
            <a:r>
              <a:rPr lang="hu-H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légi jármű, …gyártása, 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karbantartása, javítása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c) a légiközlekedési szakszemélyzet szakirányú 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földi képzése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f) a légi jármű 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földi kiszolgálása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Morning%20Glory%20near%20Point%20Parker%202001%2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394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357313"/>
            <a:ext cx="9144000" cy="3079750"/>
          </a:xfrm>
          <a:solidFill>
            <a:srgbClr val="00B0F0"/>
          </a:solidFill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hu-HU" sz="2400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Lt</a:t>
            </a:r>
            <a:r>
              <a:rPr lang="hu-HU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. 29. § (1) „(</a:t>
            </a:r>
            <a:r>
              <a:rPr lang="hu-HU" sz="2400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</a:t>
            </a:r>
            <a:r>
              <a:rPr lang="hu-HU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) A polgári repülés területén közös szabályokról és az Európai Repülésbiztonsági Ügynökség létrehozásáról, valamint a 91/670/EGK tanácsi irányelv, 1592/2002/EK rendelet és a 2004/36/EK irányelv hatályon kívül helyezéséről szóló, 2008. február 20-i 216/2008/EK európai parlamenti és tanácsi rendelet hatálya alá nem tartozó </a:t>
            </a:r>
            <a:r>
              <a:rPr lang="hu-HU" sz="2400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légijármű</a:t>
            </a:r>
            <a:r>
              <a:rPr lang="hu-HU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gyártásához, valamint az ilyen </a:t>
            </a:r>
            <a:r>
              <a:rPr lang="hu-HU" sz="2400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légijárművet</a:t>
            </a:r>
            <a:r>
              <a:rPr lang="hu-HU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karbantartó szervezet működéséhez a légiközlekedési hatóság engedélye szükséges.”</a:t>
            </a:r>
            <a:endParaRPr lang="hu-HU" sz="2400" b="1" dirty="0" smtClean="0">
              <a:solidFill>
                <a:srgbClr val="A6A6A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179388" y="642938"/>
            <a:ext cx="896461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0000" b="1">
                <a:solidFill>
                  <a:srgbClr val="FF0000"/>
                </a:solidFill>
              </a:rPr>
              <a:t>2014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5791200"/>
            <a:ext cx="5867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>
                <a:latin typeface="Arial" pitchFamily="34" charset="0"/>
                <a:cs typeface="+mn-cs"/>
              </a:rPr>
              <a:t> </a:t>
            </a:r>
            <a:r>
              <a:rPr lang="hu-HU" sz="2700" b="1">
                <a:solidFill>
                  <a:srgbClr val="FFFF00"/>
                </a:solidFill>
                <a:latin typeface="Arial" pitchFamily="34" charset="0"/>
                <a:cs typeface="+mn-cs"/>
              </a:rPr>
              <a:t> </a:t>
            </a:r>
            <a:endParaRPr lang="hu-HU" sz="27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cs typeface="+mn-cs"/>
            </a:endParaRP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357188" y="428625"/>
            <a:ext cx="8286750" cy="4894263"/>
          </a:xfrm>
          <a:prstGeom prst="rect">
            <a:avLst/>
          </a:prstGeom>
          <a:solidFill>
            <a:schemeClr val="accent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hu-HU" sz="2400" b="1"/>
              <a:t>Lt.6. § (1) A magyar légteret az a légijármű veheti igénybe,</a:t>
            </a:r>
            <a:endParaRPr lang="hu-HU" sz="2400"/>
          </a:p>
          <a:p>
            <a:pPr algn="just"/>
            <a:r>
              <a:rPr lang="hu-HU" sz="2400" b="1" i="1"/>
              <a:t>a)</a:t>
            </a:r>
            <a:r>
              <a:rPr lang="hu-HU" sz="2400" b="1"/>
              <a:t> amely felségjellel és lajstromjellel, illetőleg jogszabályban meghatározott egyéb azonosító jelzéssel rendelkezik, továbbá</a:t>
            </a:r>
            <a:endParaRPr lang="hu-HU" sz="2400"/>
          </a:p>
          <a:p>
            <a:pPr algn="just"/>
            <a:r>
              <a:rPr lang="hu-HU" sz="2400" b="1" i="1"/>
              <a:t>b)</a:t>
            </a:r>
            <a:r>
              <a:rPr lang="hu-HU" sz="2400" b="1" i="1" baseline="30000">
                <a:hlinkClick r:id="rId2"/>
              </a:rPr>
              <a:t>54</a:t>
            </a:r>
            <a:r>
              <a:rPr lang="hu-HU" sz="2400" b="1"/>
              <a:t> amelynek vezetője a légiközlekedési hatóság, illetve a katonai légügyi hatóság által kiadott szakszolgálati engedéllyel rendelkezik, </a:t>
            </a:r>
            <a:r>
              <a:rPr lang="hu-HU" sz="2400" b="1">
                <a:solidFill>
                  <a:srgbClr val="FF0000"/>
                </a:solidFill>
              </a:rPr>
              <a:t>lajstromozásra nem kötelezett légijármű esetében a jogszabályban meghatározott feltételeknek megfelel.</a:t>
            </a:r>
            <a:endParaRPr lang="hu-HU" sz="2400">
              <a:solidFill>
                <a:srgbClr val="FF0000"/>
              </a:solidFill>
            </a:endParaRPr>
          </a:p>
          <a:p>
            <a:pPr algn="just"/>
            <a:r>
              <a:rPr lang="hu-HU" sz="2400" b="1"/>
              <a:t>(2) Az (1) bekezdés </a:t>
            </a:r>
            <a:r>
              <a:rPr lang="hu-HU" sz="2400" b="1" i="1"/>
              <a:t>b)</a:t>
            </a:r>
            <a:r>
              <a:rPr lang="hu-HU" sz="2400" b="1"/>
              <a:t> pontjában említett feltétel </a:t>
            </a:r>
            <a:r>
              <a:rPr lang="hu-HU" sz="2400" b="1">
                <a:solidFill>
                  <a:srgbClr val="FF0000"/>
                </a:solidFill>
              </a:rPr>
              <a:t>nem vonatkozik a kiképzés ideje alatt légijárművezető-növendék által vezetett légijárműre</a:t>
            </a:r>
            <a:r>
              <a:rPr lang="hu-HU" sz="2400" b="1"/>
              <a:t>.</a:t>
            </a:r>
            <a:endParaRPr lang="hu-HU" sz="240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a Zsuzsi\My Pictures\MC 2006\Balu\02.01\Balu 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981200" y="0"/>
          <a:ext cx="1911350" cy="1295400"/>
        </p:xfrm>
        <a:graphic>
          <a:graphicData uri="http://schemas.openxmlformats.org/presentationml/2006/ole">
            <p:oleObj spid="_x0000_s5122" name="Klip" r:id="rId4" imgW="4279392" imgH="4016999" progId="">
              <p:embed/>
            </p:oleObj>
          </a:graphicData>
        </a:graphic>
      </p:graphicFrame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0" y="0"/>
            <a:ext cx="1828800" cy="1219200"/>
            <a:chOff x="1345" y="3056"/>
            <a:chExt cx="979" cy="943"/>
          </a:xfrm>
        </p:grpSpPr>
        <p:grpSp>
          <p:nvGrpSpPr>
            <p:cNvPr id="5129" name="Group 6"/>
            <p:cNvGrpSpPr>
              <a:grpSpLocks/>
            </p:cNvGrpSpPr>
            <p:nvPr/>
          </p:nvGrpSpPr>
          <p:grpSpPr bwMode="auto">
            <a:xfrm>
              <a:off x="1593" y="3415"/>
              <a:ext cx="731" cy="584"/>
              <a:chOff x="1593" y="3415"/>
              <a:chExt cx="731" cy="584"/>
            </a:xfrm>
          </p:grpSpPr>
          <p:grpSp>
            <p:nvGrpSpPr>
              <p:cNvPr id="5132" name="Group 7"/>
              <p:cNvGrpSpPr>
                <a:grpSpLocks/>
              </p:cNvGrpSpPr>
              <p:nvPr/>
            </p:nvGrpSpPr>
            <p:grpSpPr bwMode="auto">
              <a:xfrm>
                <a:off x="1704" y="3415"/>
                <a:ext cx="518" cy="584"/>
                <a:chOff x="1704" y="3415"/>
                <a:chExt cx="518" cy="584"/>
              </a:xfrm>
            </p:grpSpPr>
            <p:sp>
              <p:nvSpPr>
                <p:cNvPr id="5143" name="Freeform 8"/>
                <p:cNvSpPr>
                  <a:spLocks/>
                </p:cNvSpPr>
                <p:nvPr/>
              </p:nvSpPr>
              <p:spPr bwMode="auto">
                <a:xfrm>
                  <a:off x="1704" y="3415"/>
                  <a:ext cx="518" cy="81"/>
                </a:xfrm>
                <a:custGeom>
                  <a:avLst/>
                  <a:gdLst>
                    <a:gd name="T0" fmla="*/ 0 w 518"/>
                    <a:gd name="T1" fmla="*/ 80 h 81"/>
                    <a:gd name="T2" fmla="*/ 517 w 518"/>
                    <a:gd name="T3" fmla="*/ 80 h 81"/>
                    <a:gd name="T4" fmla="*/ 517 w 518"/>
                    <a:gd name="T5" fmla="*/ 52 h 81"/>
                    <a:gd name="T6" fmla="*/ 282 w 518"/>
                    <a:gd name="T7" fmla="*/ 0 h 81"/>
                    <a:gd name="T8" fmla="*/ 242 w 518"/>
                    <a:gd name="T9" fmla="*/ 0 h 81"/>
                    <a:gd name="T10" fmla="*/ 0 w 518"/>
                    <a:gd name="T11" fmla="*/ 48 h 81"/>
                    <a:gd name="T12" fmla="*/ 0 w 518"/>
                    <a:gd name="T13" fmla="*/ 80 h 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18"/>
                    <a:gd name="T22" fmla="*/ 0 h 81"/>
                    <a:gd name="T23" fmla="*/ 518 w 518"/>
                    <a:gd name="T24" fmla="*/ 81 h 8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18" h="81">
                      <a:moveTo>
                        <a:pt x="0" y="80"/>
                      </a:moveTo>
                      <a:lnTo>
                        <a:pt x="517" y="80"/>
                      </a:lnTo>
                      <a:lnTo>
                        <a:pt x="517" y="52"/>
                      </a:lnTo>
                      <a:lnTo>
                        <a:pt x="282" y="0"/>
                      </a:lnTo>
                      <a:lnTo>
                        <a:pt x="242" y="0"/>
                      </a:lnTo>
                      <a:lnTo>
                        <a:pt x="0" y="48"/>
                      </a:lnTo>
                      <a:lnTo>
                        <a:pt x="0" y="8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144" name="Oval 9"/>
                <p:cNvSpPr>
                  <a:spLocks noChangeArrowheads="1"/>
                </p:cNvSpPr>
                <p:nvPr/>
              </p:nvSpPr>
              <p:spPr bwMode="auto">
                <a:xfrm>
                  <a:off x="1948" y="3441"/>
                  <a:ext cx="28" cy="32"/>
                </a:xfrm>
                <a:prstGeom prst="ellipse">
                  <a:avLst/>
                </a:prstGeom>
                <a:solidFill>
                  <a:srgbClr val="8080FF"/>
                </a:solidFill>
                <a:ln w="12700">
                  <a:solidFill>
                    <a:srgbClr val="808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145" name="Freeform 10"/>
                <p:cNvSpPr>
                  <a:spLocks/>
                </p:cNvSpPr>
                <p:nvPr/>
              </p:nvSpPr>
              <p:spPr bwMode="auto">
                <a:xfrm>
                  <a:off x="1834" y="3485"/>
                  <a:ext cx="255" cy="514"/>
                </a:xfrm>
                <a:custGeom>
                  <a:avLst/>
                  <a:gdLst>
                    <a:gd name="T0" fmla="*/ 126 w 255"/>
                    <a:gd name="T1" fmla="*/ 0 h 514"/>
                    <a:gd name="T2" fmla="*/ 164 w 255"/>
                    <a:gd name="T3" fmla="*/ 232 h 514"/>
                    <a:gd name="T4" fmla="*/ 164 w 255"/>
                    <a:gd name="T5" fmla="*/ 433 h 514"/>
                    <a:gd name="T6" fmla="*/ 190 w 255"/>
                    <a:gd name="T7" fmla="*/ 433 h 514"/>
                    <a:gd name="T8" fmla="*/ 254 w 255"/>
                    <a:gd name="T9" fmla="*/ 467 h 514"/>
                    <a:gd name="T10" fmla="*/ 254 w 255"/>
                    <a:gd name="T11" fmla="*/ 513 h 514"/>
                    <a:gd name="T12" fmla="*/ 0 w 255"/>
                    <a:gd name="T13" fmla="*/ 513 h 514"/>
                    <a:gd name="T14" fmla="*/ 0 w 255"/>
                    <a:gd name="T15" fmla="*/ 471 h 514"/>
                    <a:gd name="T16" fmla="*/ 50 w 255"/>
                    <a:gd name="T17" fmla="*/ 437 h 514"/>
                    <a:gd name="T18" fmla="*/ 80 w 255"/>
                    <a:gd name="T19" fmla="*/ 437 h 514"/>
                    <a:gd name="T20" fmla="*/ 80 w 255"/>
                    <a:gd name="T21" fmla="*/ 232 h 514"/>
                    <a:gd name="T22" fmla="*/ 126 w 255"/>
                    <a:gd name="T23" fmla="*/ 0 h 5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5"/>
                    <a:gd name="T37" fmla="*/ 0 h 514"/>
                    <a:gd name="T38" fmla="*/ 255 w 255"/>
                    <a:gd name="T39" fmla="*/ 514 h 5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5" h="514">
                      <a:moveTo>
                        <a:pt x="126" y="0"/>
                      </a:moveTo>
                      <a:lnTo>
                        <a:pt x="164" y="232"/>
                      </a:lnTo>
                      <a:lnTo>
                        <a:pt x="164" y="433"/>
                      </a:lnTo>
                      <a:lnTo>
                        <a:pt x="190" y="433"/>
                      </a:lnTo>
                      <a:lnTo>
                        <a:pt x="254" y="467"/>
                      </a:lnTo>
                      <a:lnTo>
                        <a:pt x="254" y="513"/>
                      </a:lnTo>
                      <a:lnTo>
                        <a:pt x="0" y="513"/>
                      </a:lnTo>
                      <a:lnTo>
                        <a:pt x="0" y="471"/>
                      </a:lnTo>
                      <a:lnTo>
                        <a:pt x="50" y="437"/>
                      </a:lnTo>
                      <a:lnTo>
                        <a:pt x="80" y="437"/>
                      </a:lnTo>
                      <a:lnTo>
                        <a:pt x="80" y="232"/>
                      </a:lnTo>
                      <a:lnTo>
                        <a:pt x="126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5133" name="Group 11"/>
              <p:cNvGrpSpPr>
                <a:grpSpLocks/>
              </p:cNvGrpSpPr>
              <p:nvPr/>
            </p:nvGrpSpPr>
            <p:grpSpPr bwMode="auto">
              <a:xfrm>
                <a:off x="1593" y="3491"/>
                <a:ext cx="298" cy="456"/>
                <a:chOff x="1593" y="3491"/>
                <a:chExt cx="298" cy="456"/>
              </a:xfrm>
            </p:grpSpPr>
            <p:sp>
              <p:nvSpPr>
                <p:cNvPr id="5139" name="Line 12"/>
                <p:cNvSpPr>
                  <a:spLocks noChangeShapeType="1"/>
                </p:cNvSpPr>
                <p:nvPr/>
              </p:nvSpPr>
              <p:spPr bwMode="auto">
                <a:xfrm>
                  <a:off x="1746" y="3491"/>
                  <a:ext cx="138" cy="35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140" name="Line 13"/>
                <p:cNvSpPr>
                  <a:spLocks noChangeShapeType="1"/>
                </p:cNvSpPr>
                <p:nvPr/>
              </p:nvSpPr>
              <p:spPr bwMode="auto">
                <a:xfrm>
                  <a:off x="1746" y="3491"/>
                  <a:ext cx="0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141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605" y="3491"/>
                  <a:ext cx="141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142" name="Freeform 15"/>
                <p:cNvSpPr>
                  <a:spLocks/>
                </p:cNvSpPr>
                <p:nvPr/>
              </p:nvSpPr>
              <p:spPr bwMode="auto">
                <a:xfrm>
                  <a:off x="1593" y="3836"/>
                  <a:ext cx="298" cy="111"/>
                </a:xfrm>
                <a:custGeom>
                  <a:avLst/>
                  <a:gdLst>
                    <a:gd name="T0" fmla="*/ 2 w 298"/>
                    <a:gd name="T1" fmla="*/ 0 h 111"/>
                    <a:gd name="T2" fmla="*/ 0 w 298"/>
                    <a:gd name="T3" fmla="*/ 12 h 111"/>
                    <a:gd name="T4" fmla="*/ 2 w 298"/>
                    <a:gd name="T5" fmla="*/ 26 h 111"/>
                    <a:gd name="T6" fmla="*/ 6 w 298"/>
                    <a:gd name="T7" fmla="*/ 42 h 111"/>
                    <a:gd name="T8" fmla="*/ 14 w 298"/>
                    <a:gd name="T9" fmla="*/ 56 h 111"/>
                    <a:gd name="T10" fmla="*/ 26 w 298"/>
                    <a:gd name="T11" fmla="*/ 70 h 111"/>
                    <a:gd name="T12" fmla="*/ 42 w 298"/>
                    <a:gd name="T13" fmla="*/ 82 h 111"/>
                    <a:gd name="T14" fmla="*/ 58 w 298"/>
                    <a:gd name="T15" fmla="*/ 90 h 111"/>
                    <a:gd name="T16" fmla="*/ 70 w 298"/>
                    <a:gd name="T17" fmla="*/ 96 h 111"/>
                    <a:gd name="T18" fmla="*/ 86 w 298"/>
                    <a:gd name="T19" fmla="*/ 100 h 111"/>
                    <a:gd name="T20" fmla="*/ 101 w 298"/>
                    <a:gd name="T21" fmla="*/ 104 h 111"/>
                    <a:gd name="T22" fmla="*/ 115 w 298"/>
                    <a:gd name="T23" fmla="*/ 106 h 111"/>
                    <a:gd name="T24" fmla="*/ 127 w 298"/>
                    <a:gd name="T25" fmla="*/ 108 h 111"/>
                    <a:gd name="T26" fmla="*/ 145 w 298"/>
                    <a:gd name="T27" fmla="*/ 110 h 111"/>
                    <a:gd name="T28" fmla="*/ 161 w 298"/>
                    <a:gd name="T29" fmla="*/ 110 h 111"/>
                    <a:gd name="T30" fmla="*/ 177 w 298"/>
                    <a:gd name="T31" fmla="*/ 108 h 111"/>
                    <a:gd name="T32" fmla="*/ 195 w 298"/>
                    <a:gd name="T33" fmla="*/ 106 h 111"/>
                    <a:gd name="T34" fmla="*/ 209 w 298"/>
                    <a:gd name="T35" fmla="*/ 102 h 111"/>
                    <a:gd name="T36" fmla="*/ 223 w 298"/>
                    <a:gd name="T37" fmla="*/ 98 h 111"/>
                    <a:gd name="T38" fmla="*/ 237 w 298"/>
                    <a:gd name="T39" fmla="*/ 92 h 111"/>
                    <a:gd name="T40" fmla="*/ 247 w 298"/>
                    <a:gd name="T41" fmla="*/ 88 h 111"/>
                    <a:gd name="T42" fmla="*/ 257 w 298"/>
                    <a:gd name="T43" fmla="*/ 80 h 111"/>
                    <a:gd name="T44" fmla="*/ 265 w 298"/>
                    <a:gd name="T45" fmla="*/ 74 h 111"/>
                    <a:gd name="T46" fmla="*/ 273 w 298"/>
                    <a:gd name="T47" fmla="*/ 66 h 111"/>
                    <a:gd name="T48" fmla="*/ 281 w 298"/>
                    <a:gd name="T49" fmla="*/ 60 h 111"/>
                    <a:gd name="T50" fmla="*/ 287 w 298"/>
                    <a:gd name="T51" fmla="*/ 50 h 111"/>
                    <a:gd name="T52" fmla="*/ 293 w 298"/>
                    <a:gd name="T53" fmla="*/ 40 h 111"/>
                    <a:gd name="T54" fmla="*/ 295 w 298"/>
                    <a:gd name="T55" fmla="*/ 30 h 111"/>
                    <a:gd name="T56" fmla="*/ 297 w 298"/>
                    <a:gd name="T57" fmla="*/ 16 h 111"/>
                    <a:gd name="T58" fmla="*/ 297 w 298"/>
                    <a:gd name="T59" fmla="*/ 2 h 111"/>
                    <a:gd name="T60" fmla="*/ 2 w 298"/>
                    <a:gd name="T61" fmla="*/ 0 h 11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98"/>
                    <a:gd name="T94" fmla="*/ 0 h 111"/>
                    <a:gd name="T95" fmla="*/ 298 w 298"/>
                    <a:gd name="T96" fmla="*/ 111 h 11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98" h="111">
                      <a:moveTo>
                        <a:pt x="2" y="0"/>
                      </a:moveTo>
                      <a:lnTo>
                        <a:pt x="0" y="12"/>
                      </a:lnTo>
                      <a:lnTo>
                        <a:pt x="2" y="26"/>
                      </a:lnTo>
                      <a:lnTo>
                        <a:pt x="6" y="42"/>
                      </a:lnTo>
                      <a:lnTo>
                        <a:pt x="14" y="56"/>
                      </a:lnTo>
                      <a:lnTo>
                        <a:pt x="26" y="70"/>
                      </a:lnTo>
                      <a:lnTo>
                        <a:pt x="42" y="82"/>
                      </a:lnTo>
                      <a:lnTo>
                        <a:pt x="58" y="90"/>
                      </a:lnTo>
                      <a:lnTo>
                        <a:pt x="70" y="96"/>
                      </a:lnTo>
                      <a:lnTo>
                        <a:pt x="86" y="100"/>
                      </a:lnTo>
                      <a:lnTo>
                        <a:pt x="101" y="104"/>
                      </a:lnTo>
                      <a:lnTo>
                        <a:pt x="115" y="106"/>
                      </a:lnTo>
                      <a:lnTo>
                        <a:pt x="127" y="108"/>
                      </a:lnTo>
                      <a:lnTo>
                        <a:pt x="145" y="110"/>
                      </a:lnTo>
                      <a:lnTo>
                        <a:pt x="161" y="110"/>
                      </a:lnTo>
                      <a:lnTo>
                        <a:pt x="177" y="108"/>
                      </a:lnTo>
                      <a:lnTo>
                        <a:pt x="195" y="106"/>
                      </a:lnTo>
                      <a:lnTo>
                        <a:pt x="209" y="102"/>
                      </a:lnTo>
                      <a:lnTo>
                        <a:pt x="223" y="98"/>
                      </a:lnTo>
                      <a:lnTo>
                        <a:pt x="237" y="92"/>
                      </a:lnTo>
                      <a:lnTo>
                        <a:pt x="247" y="88"/>
                      </a:lnTo>
                      <a:lnTo>
                        <a:pt x="257" y="80"/>
                      </a:lnTo>
                      <a:lnTo>
                        <a:pt x="265" y="74"/>
                      </a:lnTo>
                      <a:lnTo>
                        <a:pt x="273" y="66"/>
                      </a:lnTo>
                      <a:lnTo>
                        <a:pt x="281" y="60"/>
                      </a:lnTo>
                      <a:lnTo>
                        <a:pt x="287" y="50"/>
                      </a:lnTo>
                      <a:lnTo>
                        <a:pt x="293" y="40"/>
                      </a:lnTo>
                      <a:lnTo>
                        <a:pt x="295" y="30"/>
                      </a:lnTo>
                      <a:lnTo>
                        <a:pt x="297" y="16"/>
                      </a:lnTo>
                      <a:lnTo>
                        <a:pt x="297" y="2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5134" name="Group 16"/>
              <p:cNvGrpSpPr>
                <a:grpSpLocks/>
              </p:cNvGrpSpPr>
              <p:nvPr/>
            </p:nvGrpSpPr>
            <p:grpSpPr bwMode="auto">
              <a:xfrm>
                <a:off x="2026" y="3491"/>
                <a:ext cx="298" cy="456"/>
                <a:chOff x="2026" y="3491"/>
                <a:chExt cx="298" cy="456"/>
              </a:xfrm>
            </p:grpSpPr>
            <p:sp>
              <p:nvSpPr>
                <p:cNvPr id="5135" name="Freeform 17"/>
                <p:cNvSpPr>
                  <a:spLocks/>
                </p:cNvSpPr>
                <p:nvPr/>
              </p:nvSpPr>
              <p:spPr bwMode="auto">
                <a:xfrm>
                  <a:off x="2026" y="3836"/>
                  <a:ext cx="298" cy="111"/>
                </a:xfrm>
                <a:custGeom>
                  <a:avLst/>
                  <a:gdLst>
                    <a:gd name="T0" fmla="*/ 2 w 298"/>
                    <a:gd name="T1" fmla="*/ 0 h 111"/>
                    <a:gd name="T2" fmla="*/ 0 w 298"/>
                    <a:gd name="T3" fmla="*/ 12 h 111"/>
                    <a:gd name="T4" fmla="*/ 2 w 298"/>
                    <a:gd name="T5" fmla="*/ 26 h 111"/>
                    <a:gd name="T6" fmla="*/ 6 w 298"/>
                    <a:gd name="T7" fmla="*/ 42 h 111"/>
                    <a:gd name="T8" fmla="*/ 14 w 298"/>
                    <a:gd name="T9" fmla="*/ 56 h 111"/>
                    <a:gd name="T10" fmla="*/ 26 w 298"/>
                    <a:gd name="T11" fmla="*/ 70 h 111"/>
                    <a:gd name="T12" fmla="*/ 42 w 298"/>
                    <a:gd name="T13" fmla="*/ 82 h 111"/>
                    <a:gd name="T14" fmla="*/ 58 w 298"/>
                    <a:gd name="T15" fmla="*/ 90 h 111"/>
                    <a:gd name="T16" fmla="*/ 72 w 298"/>
                    <a:gd name="T17" fmla="*/ 96 h 111"/>
                    <a:gd name="T18" fmla="*/ 86 w 298"/>
                    <a:gd name="T19" fmla="*/ 100 h 111"/>
                    <a:gd name="T20" fmla="*/ 100 w 298"/>
                    <a:gd name="T21" fmla="*/ 104 h 111"/>
                    <a:gd name="T22" fmla="*/ 114 w 298"/>
                    <a:gd name="T23" fmla="*/ 106 h 111"/>
                    <a:gd name="T24" fmla="*/ 126 w 298"/>
                    <a:gd name="T25" fmla="*/ 108 h 111"/>
                    <a:gd name="T26" fmla="*/ 145 w 298"/>
                    <a:gd name="T27" fmla="*/ 110 h 111"/>
                    <a:gd name="T28" fmla="*/ 161 w 298"/>
                    <a:gd name="T29" fmla="*/ 110 h 111"/>
                    <a:gd name="T30" fmla="*/ 177 w 298"/>
                    <a:gd name="T31" fmla="*/ 108 h 111"/>
                    <a:gd name="T32" fmla="*/ 195 w 298"/>
                    <a:gd name="T33" fmla="*/ 106 h 111"/>
                    <a:gd name="T34" fmla="*/ 209 w 298"/>
                    <a:gd name="T35" fmla="*/ 102 h 111"/>
                    <a:gd name="T36" fmla="*/ 223 w 298"/>
                    <a:gd name="T37" fmla="*/ 98 h 111"/>
                    <a:gd name="T38" fmla="*/ 237 w 298"/>
                    <a:gd name="T39" fmla="*/ 92 h 111"/>
                    <a:gd name="T40" fmla="*/ 247 w 298"/>
                    <a:gd name="T41" fmla="*/ 88 h 111"/>
                    <a:gd name="T42" fmla="*/ 257 w 298"/>
                    <a:gd name="T43" fmla="*/ 80 h 111"/>
                    <a:gd name="T44" fmla="*/ 265 w 298"/>
                    <a:gd name="T45" fmla="*/ 74 h 111"/>
                    <a:gd name="T46" fmla="*/ 273 w 298"/>
                    <a:gd name="T47" fmla="*/ 66 h 111"/>
                    <a:gd name="T48" fmla="*/ 283 w 298"/>
                    <a:gd name="T49" fmla="*/ 60 h 111"/>
                    <a:gd name="T50" fmla="*/ 287 w 298"/>
                    <a:gd name="T51" fmla="*/ 50 h 111"/>
                    <a:gd name="T52" fmla="*/ 293 w 298"/>
                    <a:gd name="T53" fmla="*/ 40 h 111"/>
                    <a:gd name="T54" fmla="*/ 297 w 298"/>
                    <a:gd name="T55" fmla="*/ 30 h 111"/>
                    <a:gd name="T56" fmla="*/ 297 w 298"/>
                    <a:gd name="T57" fmla="*/ 16 h 111"/>
                    <a:gd name="T58" fmla="*/ 297 w 298"/>
                    <a:gd name="T59" fmla="*/ 2 h 111"/>
                    <a:gd name="T60" fmla="*/ 2 w 298"/>
                    <a:gd name="T61" fmla="*/ 0 h 11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98"/>
                    <a:gd name="T94" fmla="*/ 0 h 111"/>
                    <a:gd name="T95" fmla="*/ 298 w 298"/>
                    <a:gd name="T96" fmla="*/ 111 h 11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98" h="111">
                      <a:moveTo>
                        <a:pt x="2" y="0"/>
                      </a:moveTo>
                      <a:lnTo>
                        <a:pt x="0" y="12"/>
                      </a:lnTo>
                      <a:lnTo>
                        <a:pt x="2" y="26"/>
                      </a:lnTo>
                      <a:lnTo>
                        <a:pt x="6" y="42"/>
                      </a:lnTo>
                      <a:lnTo>
                        <a:pt x="14" y="56"/>
                      </a:lnTo>
                      <a:lnTo>
                        <a:pt x="26" y="70"/>
                      </a:lnTo>
                      <a:lnTo>
                        <a:pt x="42" y="82"/>
                      </a:lnTo>
                      <a:lnTo>
                        <a:pt x="58" y="90"/>
                      </a:lnTo>
                      <a:lnTo>
                        <a:pt x="72" y="96"/>
                      </a:lnTo>
                      <a:lnTo>
                        <a:pt x="86" y="100"/>
                      </a:lnTo>
                      <a:lnTo>
                        <a:pt x="100" y="104"/>
                      </a:lnTo>
                      <a:lnTo>
                        <a:pt x="114" y="106"/>
                      </a:lnTo>
                      <a:lnTo>
                        <a:pt x="126" y="108"/>
                      </a:lnTo>
                      <a:lnTo>
                        <a:pt x="145" y="110"/>
                      </a:lnTo>
                      <a:lnTo>
                        <a:pt x="161" y="110"/>
                      </a:lnTo>
                      <a:lnTo>
                        <a:pt x="177" y="108"/>
                      </a:lnTo>
                      <a:lnTo>
                        <a:pt x="195" y="106"/>
                      </a:lnTo>
                      <a:lnTo>
                        <a:pt x="209" y="102"/>
                      </a:lnTo>
                      <a:lnTo>
                        <a:pt x="223" y="98"/>
                      </a:lnTo>
                      <a:lnTo>
                        <a:pt x="237" y="92"/>
                      </a:lnTo>
                      <a:lnTo>
                        <a:pt x="247" y="88"/>
                      </a:lnTo>
                      <a:lnTo>
                        <a:pt x="257" y="80"/>
                      </a:lnTo>
                      <a:lnTo>
                        <a:pt x="265" y="74"/>
                      </a:lnTo>
                      <a:lnTo>
                        <a:pt x="273" y="66"/>
                      </a:lnTo>
                      <a:lnTo>
                        <a:pt x="283" y="60"/>
                      </a:lnTo>
                      <a:lnTo>
                        <a:pt x="287" y="50"/>
                      </a:lnTo>
                      <a:lnTo>
                        <a:pt x="293" y="40"/>
                      </a:lnTo>
                      <a:lnTo>
                        <a:pt x="297" y="30"/>
                      </a:lnTo>
                      <a:lnTo>
                        <a:pt x="297" y="16"/>
                      </a:lnTo>
                      <a:lnTo>
                        <a:pt x="297" y="2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136" name="Line 18"/>
                <p:cNvSpPr>
                  <a:spLocks noChangeShapeType="1"/>
                </p:cNvSpPr>
                <p:nvPr/>
              </p:nvSpPr>
              <p:spPr bwMode="auto">
                <a:xfrm>
                  <a:off x="2181" y="3491"/>
                  <a:ext cx="136" cy="35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137" name="Line 19"/>
                <p:cNvSpPr>
                  <a:spLocks noChangeShapeType="1"/>
                </p:cNvSpPr>
                <p:nvPr/>
              </p:nvSpPr>
              <p:spPr bwMode="auto">
                <a:xfrm>
                  <a:off x="2181" y="3491"/>
                  <a:ext cx="0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138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038" y="3491"/>
                  <a:ext cx="143" cy="3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sp>
          <p:nvSpPr>
            <p:cNvPr id="5130" name="Line 21"/>
            <p:cNvSpPr>
              <a:spLocks noChangeShapeType="1"/>
            </p:cNvSpPr>
            <p:nvPr/>
          </p:nvSpPr>
          <p:spPr bwMode="auto">
            <a:xfrm>
              <a:off x="1345" y="3056"/>
              <a:ext cx="270" cy="3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131" name="Freeform 22"/>
            <p:cNvSpPr>
              <a:spLocks/>
            </p:cNvSpPr>
            <p:nvPr/>
          </p:nvSpPr>
          <p:spPr bwMode="auto">
            <a:xfrm>
              <a:off x="1567" y="3365"/>
              <a:ext cx="105" cy="121"/>
            </a:xfrm>
            <a:custGeom>
              <a:avLst/>
              <a:gdLst>
                <a:gd name="T0" fmla="*/ 0 w 105"/>
                <a:gd name="T1" fmla="*/ 46 h 121"/>
                <a:gd name="T2" fmla="*/ 40 w 105"/>
                <a:gd name="T3" fmla="*/ 36 h 121"/>
                <a:gd name="T4" fmla="*/ 60 w 105"/>
                <a:gd name="T5" fmla="*/ 0 h 121"/>
                <a:gd name="T6" fmla="*/ 104 w 105"/>
                <a:gd name="T7" fmla="*/ 120 h 121"/>
                <a:gd name="T8" fmla="*/ 0 w 105"/>
                <a:gd name="T9" fmla="*/ 46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21"/>
                <a:gd name="T17" fmla="*/ 105 w 105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21">
                  <a:moveTo>
                    <a:pt x="0" y="46"/>
                  </a:moveTo>
                  <a:lnTo>
                    <a:pt x="40" y="36"/>
                  </a:lnTo>
                  <a:lnTo>
                    <a:pt x="60" y="0"/>
                  </a:lnTo>
                  <a:lnTo>
                    <a:pt x="104" y="120"/>
                  </a:lnTo>
                  <a:lnTo>
                    <a:pt x="0" y="4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5126" name="Text Box 26"/>
          <p:cNvSpPr txBox="1">
            <a:spLocks noChangeArrowheads="1"/>
          </p:cNvSpPr>
          <p:nvPr/>
        </p:nvSpPr>
        <p:spPr bwMode="auto">
          <a:xfrm>
            <a:off x="0" y="1341438"/>
            <a:ext cx="3786188" cy="2225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  <a:latin typeface="Times New Roman CE" pitchFamily="18" charset="0"/>
              </a:rPr>
              <a:t>TV. a légiközlekedésről</a:t>
            </a:r>
          </a:p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  <a:latin typeface="Times New Roman CE" pitchFamily="18" charset="0"/>
              </a:rPr>
              <a:t>(XCVII./95.)</a:t>
            </a:r>
            <a:endParaRPr lang="hu-HU" sz="2000" b="1">
              <a:solidFill>
                <a:schemeClr val="accent2"/>
              </a:solidFill>
            </a:endParaRPr>
          </a:p>
          <a:p>
            <a:pPr algn="ctr" defTabSz="762000" eaLnBrk="0" hangingPunct="0">
              <a:spcBef>
                <a:spcPct val="50000"/>
              </a:spcBef>
            </a:pPr>
            <a:endParaRPr lang="hu-HU" sz="2000" b="1">
              <a:solidFill>
                <a:schemeClr val="accent2"/>
              </a:solidFill>
            </a:endParaRPr>
          </a:p>
          <a:p>
            <a:pPr algn="ctr" defTabSz="762000" eaLnBrk="0" hangingPunct="0">
              <a:spcBef>
                <a:spcPct val="50000"/>
              </a:spcBef>
            </a:pPr>
            <a:endParaRPr lang="hu-HU" sz="2000" b="1">
              <a:solidFill>
                <a:schemeClr val="accent2"/>
              </a:solidFill>
            </a:endParaRPr>
          </a:p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</a:rPr>
              <a:t>Reporvosi kell!!!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0" y="2205038"/>
            <a:ext cx="9144000" cy="1616075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Lt.52. (3) Lajstromozásra nem kötelezett légijárművet az vezethet, aki rendelkezik a polgári légiközlekedési személyzet egészségi alkalmasságának feltételeiről, valamint az egészségi alkalmasság megállapítását végző szervek kijelölésének és tevékenységének szabályairól szóló miniszteri rendeletben meghatározott orvosi minősítéssel és a 32. §-ban előírt képzés elvégzéséről szóló igazolással.”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11188" y="4437063"/>
            <a:ext cx="8104187" cy="1311275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u-H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27/2014. NFM rendelet a a polgári légiközlekedési személyzet egészségi alkalmasságának feltételeiről, valamint az egészségi alkalmasság megállapítását végző szervek kijelölésének és tevékenységének szabályairól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611188" y="3860800"/>
            <a:ext cx="8137525" cy="1920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27/2014. NFM rendelet 4.§. (3) A 216/2008/EK rendelet II. Mellékletében említett légijármű vezetőjének, a 216/2008/EK rendelet II. Melléklet </a:t>
            </a:r>
            <a:r>
              <a:rPr lang="hu-HU" sz="2000" b="1" i="1">
                <a:latin typeface="Times New Roman" pitchFamily="18" charset="0"/>
              </a:rPr>
              <a:t>i)</a:t>
            </a:r>
            <a:r>
              <a:rPr lang="hu-HU" sz="2000" b="1">
                <a:latin typeface="Times New Roman" pitchFamily="18" charset="0"/>
              </a:rPr>
              <a:t> pontja és a repülőeszköz vezetőjének kivételével meg kell felelnie a MED rész B. alrész 2. szakasza szerinti 1. és 2. osztályú orvosi minősítés követelményeinek és a hozzá tartozó AMC-ben foglalt követelményeknek.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7" grpId="0" animBg="1"/>
      <p:bldP spid="10270" grpId="0" animBg="1" autoUpdateAnimBg="0"/>
      <p:bldP spid="5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6" descr="f1-2011-zlatibo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5791200"/>
            <a:ext cx="5867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>
                <a:latin typeface="Arial" pitchFamily="34" charset="0"/>
                <a:cs typeface="+mn-cs"/>
              </a:rPr>
              <a:t> </a:t>
            </a:r>
            <a:r>
              <a:rPr lang="hu-HU" sz="2700" b="1">
                <a:solidFill>
                  <a:srgbClr val="FFFF00"/>
                </a:solidFill>
                <a:latin typeface="Arial" pitchFamily="34" charset="0"/>
                <a:cs typeface="+mn-cs"/>
              </a:rPr>
              <a:t> </a:t>
            </a:r>
            <a:endParaRPr lang="hu-HU" sz="27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cs typeface="+mn-cs"/>
            </a:endParaRPr>
          </a:p>
        </p:txBody>
      </p:sp>
      <p:sp>
        <p:nvSpPr>
          <p:cNvPr id="33795" name="Rectangle 7"/>
          <p:cNvSpPr>
            <a:spLocks noChangeArrowheads="1"/>
          </p:cNvSpPr>
          <p:nvPr/>
        </p:nvSpPr>
        <p:spPr bwMode="auto">
          <a:xfrm>
            <a:off x="323528" y="-68034"/>
            <a:ext cx="85689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hu-HU" sz="2400" b="1" dirty="0"/>
              <a:t>Lt.12. § (1) A magyar polgári </a:t>
            </a:r>
            <a:r>
              <a:rPr lang="hu-HU" sz="2400" b="1" dirty="0" err="1"/>
              <a:t>légijármű</a:t>
            </a:r>
            <a:r>
              <a:rPr lang="hu-HU" sz="2400" b="1" dirty="0"/>
              <a:t> - a jogszabályban </a:t>
            </a:r>
            <a:r>
              <a:rPr lang="hu-HU" sz="2400" b="1" dirty="0" err="1"/>
              <a:t>légijárműnek</a:t>
            </a:r>
            <a:r>
              <a:rPr lang="hu-HU" sz="2400" b="1" dirty="0"/>
              <a:t> minősített </a:t>
            </a:r>
            <a:r>
              <a:rPr lang="hu-HU" sz="2400" b="1" dirty="0">
                <a:solidFill>
                  <a:srgbClr val="FC2514"/>
                </a:solidFill>
              </a:rPr>
              <a:t>repülőmodell</a:t>
            </a:r>
            <a:r>
              <a:rPr lang="hu-HU" sz="2400" b="1" dirty="0"/>
              <a:t>, az </a:t>
            </a:r>
            <a:r>
              <a:rPr lang="hu-HU" sz="2400" b="1" dirty="0">
                <a:solidFill>
                  <a:srgbClr val="FC2514"/>
                </a:solidFill>
              </a:rPr>
              <a:t>ejtőernyő</a:t>
            </a:r>
            <a:r>
              <a:rPr lang="hu-HU" sz="2400" b="1" dirty="0"/>
              <a:t> és a </a:t>
            </a:r>
            <a:r>
              <a:rPr lang="hu-HU" sz="2400" b="1" dirty="0">
                <a:solidFill>
                  <a:srgbClr val="FC2514"/>
                </a:solidFill>
              </a:rPr>
              <a:t>személyzet által vezetett egyéb repülőeszköz</a:t>
            </a:r>
            <a:r>
              <a:rPr lang="hu-HU" sz="2400" b="1" dirty="0"/>
              <a:t> kivételével - a légiközlekedésben akkor vehet részt, ha a légiközlekedési hatóság a Magyar Köztársaság Állami </a:t>
            </a:r>
            <a:r>
              <a:rPr lang="hu-HU" sz="2400" b="1" dirty="0" err="1"/>
              <a:t>Légijármű</a:t>
            </a:r>
            <a:r>
              <a:rPr lang="hu-HU" sz="2400" b="1" dirty="0"/>
              <a:t> Lajstromába (a továbbiakban: lajstrom) felvette.</a:t>
            </a:r>
            <a:r>
              <a:rPr lang="hu-HU" sz="2400" dirty="0"/>
              <a:t>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23528" y="2780928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 Lt.12. § (1)</a:t>
            </a:r>
            <a:r>
              <a:rPr lang="hu-HU" sz="2400" b="1" dirty="0" smtClean="0">
                <a:hlinkClick r:id="rId3"/>
              </a:rPr>
              <a:t>95</a:t>
            </a:r>
            <a:r>
              <a:rPr lang="hu-HU" sz="2400" b="1" dirty="0" smtClean="0"/>
              <a:t> A magyar polgári </a:t>
            </a:r>
            <a:r>
              <a:rPr lang="hu-HU" sz="2400" b="1" dirty="0" err="1" smtClean="0"/>
              <a:t>légijármű</a:t>
            </a:r>
            <a:r>
              <a:rPr lang="hu-HU" sz="2400" b="1" dirty="0" smtClean="0"/>
              <a:t> – a </a:t>
            </a:r>
            <a:r>
              <a:rPr lang="hu-HU" sz="2400" b="1" dirty="0" smtClean="0">
                <a:solidFill>
                  <a:srgbClr val="FF0000"/>
                </a:solidFill>
              </a:rPr>
              <a:t>repülőmodell, a pilóta nélküli </a:t>
            </a:r>
            <a:r>
              <a:rPr lang="hu-HU" sz="2400" b="1" dirty="0" err="1" smtClean="0">
                <a:solidFill>
                  <a:srgbClr val="FF0000"/>
                </a:solidFill>
              </a:rPr>
              <a:t>légijármű</a:t>
            </a:r>
            <a:r>
              <a:rPr lang="hu-HU" sz="2400" b="1" dirty="0" smtClean="0">
                <a:solidFill>
                  <a:srgbClr val="FF0000"/>
                </a:solidFill>
              </a:rPr>
              <a:t> és a repülőeszköz </a:t>
            </a:r>
            <a:r>
              <a:rPr lang="hu-HU" sz="2400" b="1" dirty="0" smtClean="0"/>
              <a:t>kivételével – a légiközlekedésben akkor vehet részt, ha a légiközlekedési hatóság Magyarország </a:t>
            </a:r>
            <a:r>
              <a:rPr lang="hu-HU" sz="2400" b="1" dirty="0" err="1" smtClean="0"/>
              <a:t>Légijármű</a:t>
            </a:r>
            <a:r>
              <a:rPr lang="hu-HU" sz="2400" b="1" dirty="0" smtClean="0"/>
              <a:t> Lajstromába (a továbbiakban: lajstrom) felvette. </a:t>
            </a:r>
            <a:endParaRPr lang="hu-HU" sz="2400" b="1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>
          <a:noFill/>
          <a:miter lim="800000"/>
          <a:headEnd/>
          <a:tailEnd/>
        </a:ln>
      </a:spPr>
      <a:bodyPr wrap="none">
        <a:spAutoFit/>
      </a:bodyPr>
      <a:lstStyle>
        <a:defPPr algn="ctr">
          <a:defRPr sz="2000" b="1" dirty="0">
            <a:solidFill>
              <a:srgbClr val="000099"/>
            </a:solidFill>
          </a:defRPr>
        </a:defPPr>
      </a:lstStyle>
    </a:sp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1701</Words>
  <Application>Microsoft Office PowerPoint</Application>
  <PresentationFormat>Diavetítés a képernyőre (4:3 oldalarány)</PresentationFormat>
  <Paragraphs>229</Paragraphs>
  <Slides>31</Slides>
  <Notes>3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31</vt:i4>
      </vt:variant>
    </vt:vector>
  </HeadingPairs>
  <TitlesOfParts>
    <vt:vector size="35" baseType="lpstr">
      <vt:lpstr>Alapértelmezett terv</vt:lpstr>
      <vt:lpstr>Klip</vt:lpstr>
      <vt:lpstr>ClipArt</vt:lpstr>
      <vt:lpstr>Microsoft Clip Gallery</vt:lpstr>
      <vt:lpstr>Változó jogszabályok</vt:lpstr>
      <vt:lpstr>2. dia</vt:lpstr>
      <vt:lpstr>3. dia</vt:lpstr>
      <vt:lpstr>XCVII./1995. Légiközlekedési törvény (Ltv)</vt:lpstr>
      <vt:lpstr>XCVII./1995. Légiközlekedési törvény (Ltv)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Elsőbbségek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 </vt:lpstr>
      <vt:lpstr>Köszönöm a figyelmet!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Siklórepülők repülésének jogi háttere</dc:title>
  <dc:creator>Asus</dc:creator>
  <cp:lastModifiedBy>Guriga</cp:lastModifiedBy>
  <cp:revision>156</cp:revision>
  <dcterms:created xsi:type="dcterms:W3CDTF">2009-02-14T17:07:00Z</dcterms:created>
  <dcterms:modified xsi:type="dcterms:W3CDTF">2016-01-16T07:51:46Z</dcterms:modified>
</cp:coreProperties>
</file>